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932" r:id="rId1"/>
  </p:sldMasterIdLst>
  <p:sldIdLst>
    <p:sldId id="256" r:id="rId2"/>
    <p:sldId id="257" r:id="rId3"/>
    <p:sldId id="258" r:id="rId4"/>
    <p:sldId id="260" r:id="rId5"/>
    <p:sldId id="266" r:id="rId6"/>
    <p:sldId id="261" r:id="rId7"/>
    <p:sldId id="262" r:id="rId8"/>
    <p:sldId id="263" r:id="rId9"/>
    <p:sldId id="264" r:id="rId10"/>
    <p:sldId id="265" r:id="rId11"/>
  </p:sldIdLst>
  <p:sldSz cx="18288000" cy="10287000"/>
  <p:notesSz cx="6858000" cy="9144000"/>
  <p:embeddedFontLst>
    <p:embeddedFont>
      <p:font typeface="DM Sans" pitchFamily="2" charset="0"/>
      <p:regular r:id="rId12"/>
    </p:embeddedFont>
    <p:embeddedFont>
      <p:font typeface="DM Sans Bold" charset="0"/>
      <p:regular r:id="rId13"/>
    </p:embeddedFont>
    <p:embeddedFont>
      <p:font typeface="DM Sans Italics" panose="020B0604020202020204" charset="0"/>
      <p:regular r:id="rId1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EDF"/>
    <a:srgbClr val="6D7679"/>
    <a:srgbClr val="D4D9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86590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0864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57833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46755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31378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2484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4705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9999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90670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3085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92994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1D8BD707-D9CF-40AE-B4C6-C98DA3205C09}" type="datetimeFigureOut">
              <a:rPr lang="en-US" smtClean="0"/>
              <a:pPr/>
              <a:t>12/9/2024</a:t>
            </a:fld>
            <a:endParaRPr lang="en-US"/>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454652718"/>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F26"/>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pic>
          <p:nvPicPr>
            <p:cNvPr id="3" name="Picture 3"/>
            <p:cNvPicPr>
              <a:picLocks noChangeAspect="1"/>
            </p:cNvPicPr>
            <p:nvPr/>
          </p:nvPicPr>
          <p:blipFill>
            <a:blip r:embed="rId2"/>
            <a:srcRect t="7786" b="7786"/>
            <a:stretch>
              <a:fillRect/>
            </a:stretch>
          </p:blipFill>
          <p:spPr>
            <a:xfrm>
              <a:off x="0" y="0"/>
              <a:ext cx="24384000" cy="13716000"/>
            </a:xfrm>
            <a:prstGeom prst="rect">
              <a:avLst/>
            </a:prstGeom>
          </p:spPr>
        </p:pic>
      </p:grpSp>
      <p:grpSp>
        <p:nvGrpSpPr>
          <p:cNvPr id="4" name="Group 4"/>
          <p:cNvGrpSpPr/>
          <p:nvPr/>
        </p:nvGrpSpPr>
        <p:grpSpPr>
          <a:xfrm>
            <a:off x="-298230" y="4366579"/>
            <a:ext cx="18884460" cy="6445880"/>
            <a:chOff x="0" y="0"/>
            <a:chExt cx="4973685" cy="1697680"/>
          </a:xfrm>
        </p:grpSpPr>
        <p:sp>
          <p:nvSpPr>
            <p:cNvPr id="5" name="Freeform 5"/>
            <p:cNvSpPr/>
            <p:nvPr/>
          </p:nvSpPr>
          <p:spPr>
            <a:xfrm>
              <a:off x="0" y="0"/>
              <a:ext cx="4973685" cy="1697680"/>
            </a:xfrm>
            <a:custGeom>
              <a:avLst/>
              <a:gdLst/>
              <a:ahLst/>
              <a:cxnLst/>
              <a:rect l="l" t="t" r="r" b="b"/>
              <a:pathLst>
                <a:path w="4973685" h="1697680">
                  <a:moveTo>
                    <a:pt x="0" y="0"/>
                  </a:moveTo>
                  <a:lnTo>
                    <a:pt x="4973685" y="0"/>
                  </a:lnTo>
                  <a:lnTo>
                    <a:pt x="4973685" y="1697680"/>
                  </a:lnTo>
                  <a:lnTo>
                    <a:pt x="0" y="1697680"/>
                  </a:lnTo>
                  <a:close/>
                </a:path>
              </a:pathLst>
            </a:custGeom>
            <a:gradFill rotWithShape="1">
              <a:gsLst>
                <a:gs pos="0">
                  <a:srgbClr val="121F26">
                    <a:alpha val="0"/>
                  </a:srgbClr>
                </a:gs>
                <a:gs pos="20000">
                  <a:srgbClr val="121F26">
                    <a:alpha val="100000"/>
                  </a:srgbClr>
                </a:gs>
                <a:gs pos="40000">
                  <a:srgbClr val="121F26">
                    <a:alpha val="100000"/>
                  </a:srgbClr>
                </a:gs>
                <a:gs pos="60000">
                  <a:srgbClr val="121F26">
                    <a:alpha val="100000"/>
                  </a:srgbClr>
                </a:gs>
                <a:gs pos="80000">
                  <a:srgbClr val="121F26">
                    <a:alpha val="100000"/>
                  </a:srgbClr>
                </a:gs>
                <a:gs pos="100000">
                  <a:srgbClr val="121F26">
                    <a:alpha val="100000"/>
                  </a:srgbClr>
                </a:gs>
              </a:gsLst>
              <a:lin ang="5400000"/>
            </a:gradFill>
          </p:spPr>
        </p:sp>
        <p:sp>
          <p:nvSpPr>
            <p:cNvPr id="6" name="TextBox 6"/>
            <p:cNvSpPr txBox="1"/>
            <p:nvPr/>
          </p:nvSpPr>
          <p:spPr>
            <a:xfrm>
              <a:off x="0" y="-38100"/>
              <a:ext cx="4973685" cy="1735780"/>
            </a:xfrm>
            <a:prstGeom prst="rect">
              <a:avLst/>
            </a:prstGeom>
          </p:spPr>
          <p:txBody>
            <a:bodyPr lIns="50800" tIns="50800" rIns="50800" bIns="50800" rtlCol="0" anchor="ctr"/>
            <a:lstStyle/>
            <a:p>
              <a:pPr algn="ctr">
                <a:lnSpc>
                  <a:spcPts val="2659"/>
                </a:lnSpc>
                <a:spcBef>
                  <a:spcPct val="0"/>
                </a:spcBef>
              </a:pPr>
              <a:endParaRPr/>
            </a:p>
          </p:txBody>
        </p:sp>
      </p:grpSp>
      <p:sp>
        <p:nvSpPr>
          <p:cNvPr id="7" name="AutoShape 7"/>
          <p:cNvSpPr/>
          <p:nvPr/>
        </p:nvSpPr>
        <p:spPr>
          <a:xfrm flipV="1">
            <a:off x="9574203" y="5844540"/>
            <a:ext cx="439649" cy="0"/>
          </a:xfrm>
          <a:prstGeom prst="line">
            <a:avLst/>
          </a:prstGeom>
          <a:ln w="38100" cap="rnd">
            <a:solidFill>
              <a:srgbClr val="FFFFFF">
                <a:alpha val="83922"/>
              </a:srgbClr>
            </a:solidFill>
            <a:prstDash val="solid"/>
            <a:headEnd type="none" w="sm" len="sm"/>
            <a:tailEnd type="arrow" w="med" len="sm"/>
          </a:ln>
        </p:spPr>
      </p:sp>
      <p:grpSp>
        <p:nvGrpSpPr>
          <p:cNvPr id="8" name="Group 8"/>
          <p:cNvGrpSpPr/>
          <p:nvPr/>
        </p:nvGrpSpPr>
        <p:grpSpPr>
          <a:xfrm>
            <a:off x="13090888" y="3962400"/>
            <a:ext cx="3821317" cy="5295900"/>
            <a:chOff x="0" y="0"/>
            <a:chExt cx="5095090" cy="7061200"/>
          </a:xfrm>
        </p:grpSpPr>
        <p:pic>
          <p:nvPicPr>
            <p:cNvPr id="9" name="Picture 9"/>
            <p:cNvPicPr>
              <a:picLocks noChangeAspect="1"/>
            </p:cNvPicPr>
            <p:nvPr/>
          </p:nvPicPr>
          <p:blipFill>
            <a:blip r:embed="rId3">
              <a:alphaModFix amt="71000"/>
            </a:blip>
            <a:srcRect l="1895" r="1895"/>
            <a:stretch>
              <a:fillRect/>
            </a:stretch>
          </p:blipFill>
          <p:spPr>
            <a:xfrm>
              <a:off x="0" y="0"/>
              <a:ext cx="5095090" cy="7061200"/>
            </a:xfrm>
            <a:prstGeom prst="rect">
              <a:avLst/>
            </a:prstGeom>
          </p:spPr>
        </p:pic>
      </p:grpSp>
      <p:sp>
        <p:nvSpPr>
          <p:cNvPr id="10" name="TextBox 10"/>
          <p:cNvSpPr txBox="1"/>
          <p:nvPr/>
        </p:nvSpPr>
        <p:spPr>
          <a:xfrm>
            <a:off x="2601013" y="2606358"/>
            <a:ext cx="6780143" cy="3495675"/>
          </a:xfrm>
          <a:prstGeom prst="rect">
            <a:avLst/>
          </a:prstGeom>
        </p:spPr>
        <p:txBody>
          <a:bodyPr lIns="0" tIns="0" rIns="0" bIns="0" rtlCol="0" anchor="t">
            <a:spAutoFit/>
          </a:bodyPr>
          <a:lstStyle/>
          <a:p>
            <a:pPr algn="l">
              <a:lnSpc>
                <a:spcPts val="5400"/>
              </a:lnSpc>
            </a:pPr>
            <a:r>
              <a:rPr lang="en-US" sz="6000" b="1">
                <a:solidFill>
                  <a:srgbClr val="FFFFFF">
                    <a:alpha val="83922"/>
                  </a:srgbClr>
                </a:solidFill>
                <a:latin typeface="DM Sans Bold"/>
                <a:ea typeface="DM Sans Bold"/>
                <a:cs typeface="DM Sans Bold"/>
                <a:sym typeface="DM Sans Bold"/>
              </a:rPr>
              <a:t>LEAVES AND PLANTS IDENTIFICATION</a:t>
            </a:r>
          </a:p>
          <a:p>
            <a:pPr algn="l">
              <a:lnSpc>
                <a:spcPts val="5400"/>
              </a:lnSpc>
            </a:pPr>
            <a:r>
              <a:rPr lang="en-US" sz="6000" b="1">
                <a:solidFill>
                  <a:srgbClr val="FFFFFF">
                    <a:alpha val="83922"/>
                  </a:srgbClr>
                </a:solidFill>
                <a:latin typeface="DM Sans Bold"/>
                <a:ea typeface="DM Sans Bold"/>
                <a:cs typeface="DM Sans Bold"/>
                <a:sym typeface="DM Sans Bold"/>
              </a:rPr>
              <a:t>THROUGH IMAGE RECORGNIZATION</a:t>
            </a:r>
          </a:p>
        </p:txBody>
      </p:sp>
      <p:sp>
        <p:nvSpPr>
          <p:cNvPr id="11" name="TextBox 11"/>
          <p:cNvSpPr txBox="1"/>
          <p:nvPr/>
        </p:nvSpPr>
        <p:spPr>
          <a:xfrm>
            <a:off x="4494210" y="2112963"/>
            <a:ext cx="3558677" cy="331470"/>
          </a:xfrm>
          <a:prstGeom prst="rect">
            <a:avLst/>
          </a:prstGeom>
        </p:spPr>
        <p:txBody>
          <a:bodyPr lIns="0" tIns="0" rIns="0" bIns="0" rtlCol="0" anchor="t">
            <a:spAutoFit/>
          </a:bodyPr>
          <a:lstStyle/>
          <a:p>
            <a:pPr algn="l">
              <a:lnSpc>
                <a:spcPts val="2430"/>
              </a:lnSpc>
            </a:pPr>
            <a:r>
              <a:rPr lang="en-US" sz="2700" spc="-54">
                <a:solidFill>
                  <a:srgbClr val="FFFFFF">
                    <a:alpha val="83922"/>
                  </a:srgbClr>
                </a:solidFill>
                <a:latin typeface="DM Sans"/>
                <a:ea typeface="DM Sans"/>
                <a:cs typeface="DM Sans"/>
                <a:sym typeface="DM Sans"/>
              </a:rPr>
              <a:t>BOTANIC MINDS</a:t>
            </a:r>
          </a:p>
        </p:txBody>
      </p:sp>
      <p:sp>
        <p:nvSpPr>
          <p:cNvPr id="12" name="AutoShape 12"/>
          <p:cNvSpPr/>
          <p:nvPr/>
        </p:nvSpPr>
        <p:spPr>
          <a:xfrm>
            <a:off x="2658163" y="2259648"/>
            <a:ext cx="1329154" cy="0"/>
          </a:xfrm>
          <a:prstGeom prst="line">
            <a:avLst/>
          </a:prstGeom>
          <a:ln w="38100" cap="flat">
            <a:solidFill>
              <a:srgbClr val="FFFFFF">
                <a:alpha val="80000"/>
              </a:srgbClr>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1F26"/>
        </a:solidFill>
        <a:effectLst/>
      </p:bgPr>
    </p:bg>
    <p:spTree>
      <p:nvGrpSpPr>
        <p:cNvPr id="1" name=""/>
        <p:cNvGrpSpPr/>
        <p:nvPr/>
      </p:nvGrpSpPr>
      <p:grpSpPr>
        <a:xfrm>
          <a:off x="0" y="0"/>
          <a:ext cx="0" cy="0"/>
          <a:chOff x="0" y="0"/>
          <a:chExt cx="0" cy="0"/>
        </a:xfrm>
      </p:grpSpPr>
      <p:grpSp>
        <p:nvGrpSpPr>
          <p:cNvPr id="2" name="Group 2"/>
          <p:cNvGrpSpPr/>
          <p:nvPr/>
        </p:nvGrpSpPr>
        <p:grpSpPr>
          <a:xfrm>
            <a:off x="0" y="3960790"/>
            <a:ext cx="18288000" cy="6326210"/>
            <a:chOff x="0" y="0"/>
            <a:chExt cx="24384000" cy="8434947"/>
          </a:xfrm>
        </p:grpSpPr>
        <p:pic>
          <p:nvPicPr>
            <p:cNvPr id="3" name="Picture 3"/>
            <p:cNvPicPr>
              <a:picLocks noChangeAspect="1"/>
            </p:cNvPicPr>
            <p:nvPr/>
          </p:nvPicPr>
          <p:blipFill>
            <a:blip r:embed="rId2"/>
            <a:srcRect t="24039" b="24039"/>
            <a:stretch>
              <a:fillRect/>
            </a:stretch>
          </p:blipFill>
          <p:spPr>
            <a:xfrm>
              <a:off x="0" y="0"/>
              <a:ext cx="24384000" cy="8434947"/>
            </a:xfrm>
            <a:prstGeom prst="rect">
              <a:avLst/>
            </a:prstGeom>
          </p:spPr>
        </p:pic>
      </p:grpSp>
      <p:grpSp>
        <p:nvGrpSpPr>
          <p:cNvPr id="4" name="Group 4"/>
          <p:cNvGrpSpPr/>
          <p:nvPr/>
        </p:nvGrpSpPr>
        <p:grpSpPr>
          <a:xfrm rot="-10800000">
            <a:off x="-298230" y="-378895"/>
            <a:ext cx="18884460" cy="6632709"/>
            <a:chOff x="0" y="0"/>
            <a:chExt cx="4973685" cy="1746886"/>
          </a:xfrm>
        </p:grpSpPr>
        <p:sp>
          <p:nvSpPr>
            <p:cNvPr id="5" name="Freeform 5"/>
            <p:cNvSpPr/>
            <p:nvPr/>
          </p:nvSpPr>
          <p:spPr>
            <a:xfrm>
              <a:off x="0" y="0"/>
              <a:ext cx="4973685" cy="1746886"/>
            </a:xfrm>
            <a:custGeom>
              <a:avLst/>
              <a:gdLst/>
              <a:ahLst/>
              <a:cxnLst/>
              <a:rect l="l" t="t" r="r" b="b"/>
              <a:pathLst>
                <a:path w="4973685" h="1746886">
                  <a:moveTo>
                    <a:pt x="0" y="0"/>
                  </a:moveTo>
                  <a:lnTo>
                    <a:pt x="4973685" y="0"/>
                  </a:lnTo>
                  <a:lnTo>
                    <a:pt x="4973685" y="1746886"/>
                  </a:lnTo>
                  <a:lnTo>
                    <a:pt x="0" y="1746886"/>
                  </a:lnTo>
                  <a:close/>
                </a:path>
              </a:pathLst>
            </a:custGeom>
            <a:gradFill rotWithShape="1">
              <a:gsLst>
                <a:gs pos="0">
                  <a:srgbClr val="121F26">
                    <a:alpha val="0"/>
                  </a:srgbClr>
                </a:gs>
                <a:gs pos="20000">
                  <a:srgbClr val="121F26">
                    <a:alpha val="100000"/>
                  </a:srgbClr>
                </a:gs>
                <a:gs pos="40000">
                  <a:srgbClr val="121F26">
                    <a:alpha val="100000"/>
                  </a:srgbClr>
                </a:gs>
                <a:gs pos="60000">
                  <a:srgbClr val="121F26">
                    <a:alpha val="100000"/>
                  </a:srgbClr>
                </a:gs>
                <a:gs pos="80000">
                  <a:srgbClr val="121F26">
                    <a:alpha val="100000"/>
                  </a:srgbClr>
                </a:gs>
                <a:gs pos="100000">
                  <a:srgbClr val="121F26">
                    <a:alpha val="100000"/>
                  </a:srgbClr>
                </a:gs>
              </a:gsLst>
              <a:lin ang="5400000"/>
            </a:gradFill>
          </p:spPr>
        </p:sp>
        <p:sp>
          <p:nvSpPr>
            <p:cNvPr id="6" name="TextBox 6"/>
            <p:cNvSpPr txBox="1"/>
            <p:nvPr/>
          </p:nvSpPr>
          <p:spPr>
            <a:xfrm>
              <a:off x="0" y="-38100"/>
              <a:ext cx="4973685" cy="1784986"/>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5723655" y="3042418"/>
            <a:ext cx="6840690" cy="3629564"/>
          </a:xfrm>
          <a:prstGeom prst="rect">
            <a:avLst/>
          </a:prstGeom>
        </p:spPr>
        <p:txBody>
          <a:bodyPr lIns="0" tIns="0" rIns="0" bIns="0" rtlCol="0" anchor="t">
            <a:spAutoFit/>
          </a:bodyPr>
          <a:lstStyle/>
          <a:p>
            <a:pPr algn="ctr">
              <a:lnSpc>
                <a:spcPts val="13737"/>
              </a:lnSpc>
            </a:pPr>
            <a:r>
              <a:rPr lang="en-US" sz="15264" b="1">
                <a:solidFill>
                  <a:srgbClr val="A9C5CF">
                    <a:alpha val="83922"/>
                  </a:srgbClr>
                </a:solidFill>
                <a:latin typeface="DM Sans Bold"/>
                <a:ea typeface="DM Sans Bold"/>
                <a:cs typeface="DM Sans Bold"/>
                <a:sym typeface="DM Sans Bold"/>
              </a:rPr>
              <a:t>Thank You</a:t>
            </a:r>
          </a:p>
        </p:txBody>
      </p:sp>
      <p:grpSp>
        <p:nvGrpSpPr>
          <p:cNvPr id="8" name="Group 8"/>
          <p:cNvGrpSpPr/>
          <p:nvPr/>
        </p:nvGrpSpPr>
        <p:grpSpPr>
          <a:xfrm>
            <a:off x="-298230" y="8514461"/>
            <a:ext cx="18884460" cy="6632709"/>
            <a:chOff x="0" y="0"/>
            <a:chExt cx="4973685" cy="1746886"/>
          </a:xfrm>
        </p:grpSpPr>
        <p:sp>
          <p:nvSpPr>
            <p:cNvPr id="9" name="Freeform 9"/>
            <p:cNvSpPr/>
            <p:nvPr/>
          </p:nvSpPr>
          <p:spPr>
            <a:xfrm>
              <a:off x="0" y="0"/>
              <a:ext cx="4973685" cy="1746886"/>
            </a:xfrm>
            <a:custGeom>
              <a:avLst/>
              <a:gdLst/>
              <a:ahLst/>
              <a:cxnLst/>
              <a:rect l="l" t="t" r="r" b="b"/>
              <a:pathLst>
                <a:path w="4973685" h="1746886">
                  <a:moveTo>
                    <a:pt x="0" y="0"/>
                  </a:moveTo>
                  <a:lnTo>
                    <a:pt x="4973685" y="0"/>
                  </a:lnTo>
                  <a:lnTo>
                    <a:pt x="4973685" y="1746886"/>
                  </a:lnTo>
                  <a:lnTo>
                    <a:pt x="0" y="1746886"/>
                  </a:lnTo>
                  <a:close/>
                </a:path>
              </a:pathLst>
            </a:custGeom>
            <a:gradFill rotWithShape="1">
              <a:gsLst>
                <a:gs pos="0">
                  <a:srgbClr val="121F26">
                    <a:alpha val="0"/>
                  </a:srgbClr>
                </a:gs>
                <a:gs pos="20000">
                  <a:srgbClr val="121F26">
                    <a:alpha val="100000"/>
                  </a:srgbClr>
                </a:gs>
                <a:gs pos="40000">
                  <a:srgbClr val="121F26">
                    <a:alpha val="100000"/>
                  </a:srgbClr>
                </a:gs>
                <a:gs pos="60000">
                  <a:srgbClr val="121F26">
                    <a:alpha val="100000"/>
                  </a:srgbClr>
                </a:gs>
                <a:gs pos="80000">
                  <a:srgbClr val="121F26">
                    <a:alpha val="100000"/>
                  </a:srgbClr>
                </a:gs>
                <a:gs pos="100000">
                  <a:srgbClr val="121F26">
                    <a:alpha val="100000"/>
                  </a:srgbClr>
                </a:gs>
              </a:gsLst>
              <a:lin ang="5400000"/>
            </a:gradFill>
          </p:spPr>
        </p:sp>
        <p:sp>
          <p:nvSpPr>
            <p:cNvPr id="10" name="TextBox 10"/>
            <p:cNvSpPr txBox="1"/>
            <p:nvPr/>
          </p:nvSpPr>
          <p:spPr>
            <a:xfrm>
              <a:off x="0" y="-38100"/>
              <a:ext cx="4973685" cy="1784986"/>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6787F"/>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121F26"/>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121F26"/>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121F26"/>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TextBox 19"/>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Introduction</a:t>
            </a:r>
          </a:p>
        </p:txBody>
      </p:sp>
      <p:sp>
        <p:nvSpPr>
          <p:cNvPr id="20" name="TextBox 20"/>
          <p:cNvSpPr txBox="1"/>
          <p:nvPr/>
        </p:nvSpPr>
        <p:spPr>
          <a:xfrm>
            <a:off x="9451814" y="849379"/>
            <a:ext cx="4128615"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BOTANIC MINDS</a:t>
            </a:r>
          </a:p>
        </p:txBody>
      </p:sp>
      <p:sp>
        <p:nvSpPr>
          <p:cNvPr id="21" name="TextBox 21"/>
          <p:cNvSpPr txBox="1"/>
          <p:nvPr/>
        </p:nvSpPr>
        <p:spPr>
          <a:xfrm>
            <a:off x="1429606" y="2180774"/>
            <a:ext cx="8643822" cy="2333625"/>
          </a:xfrm>
          <a:prstGeom prst="rect">
            <a:avLst/>
          </a:prstGeom>
        </p:spPr>
        <p:txBody>
          <a:bodyPr lIns="0" tIns="0" rIns="0" bIns="0" rtlCol="0" anchor="t">
            <a:spAutoFit/>
          </a:bodyPr>
          <a:lstStyle/>
          <a:p>
            <a:pPr algn="l">
              <a:lnSpc>
                <a:spcPts val="6000"/>
              </a:lnSpc>
            </a:pPr>
            <a:r>
              <a:rPr lang="en-US" sz="6000" b="1">
                <a:solidFill>
                  <a:srgbClr val="FFFFFF">
                    <a:alpha val="83922"/>
                  </a:srgbClr>
                </a:solidFill>
                <a:latin typeface="DM Sans Bold"/>
                <a:ea typeface="DM Sans Bold"/>
                <a:cs typeface="DM Sans Bold"/>
                <a:sym typeface="DM Sans Bold"/>
              </a:rPr>
              <a:t>Plant Leaves Identification Using Image Recognition </a:t>
            </a:r>
          </a:p>
        </p:txBody>
      </p:sp>
      <p:grpSp>
        <p:nvGrpSpPr>
          <p:cNvPr id="22" name="Group 22"/>
          <p:cNvGrpSpPr/>
          <p:nvPr/>
        </p:nvGrpSpPr>
        <p:grpSpPr>
          <a:xfrm>
            <a:off x="10073428" y="2880127"/>
            <a:ext cx="7014002" cy="5295900"/>
            <a:chOff x="0" y="0"/>
            <a:chExt cx="9352003" cy="7061200"/>
          </a:xfrm>
        </p:grpSpPr>
        <p:pic>
          <p:nvPicPr>
            <p:cNvPr id="23" name="Picture 23"/>
            <p:cNvPicPr>
              <a:picLocks noChangeAspect="1"/>
            </p:cNvPicPr>
            <p:nvPr/>
          </p:nvPicPr>
          <p:blipFill>
            <a:blip r:embed="rId2">
              <a:alphaModFix amt="71000"/>
            </a:blip>
            <a:srcRect t="21685" b="21685"/>
            <a:stretch>
              <a:fillRect/>
            </a:stretch>
          </p:blipFill>
          <p:spPr>
            <a:xfrm>
              <a:off x="0" y="0"/>
              <a:ext cx="9352003" cy="7061200"/>
            </a:xfrm>
            <a:prstGeom prst="rect">
              <a:avLst/>
            </a:prstGeom>
          </p:spPr>
        </p:pic>
      </p:grpSp>
      <p:sp>
        <p:nvSpPr>
          <p:cNvPr id="24" name="TextBox 24"/>
          <p:cNvSpPr txBox="1"/>
          <p:nvPr/>
        </p:nvSpPr>
        <p:spPr>
          <a:xfrm>
            <a:off x="2440839" y="5158489"/>
            <a:ext cx="7231683" cy="2600325"/>
          </a:xfrm>
          <a:prstGeom prst="rect">
            <a:avLst/>
          </a:prstGeom>
        </p:spPr>
        <p:txBody>
          <a:bodyPr lIns="0" tIns="0" rIns="0" bIns="0" rtlCol="0" anchor="t">
            <a:spAutoFit/>
          </a:bodyPr>
          <a:lstStyle/>
          <a:p>
            <a:pPr algn="l">
              <a:lnSpc>
                <a:spcPts val="2250"/>
              </a:lnSpc>
            </a:pPr>
            <a:r>
              <a:rPr lang="en-US" sz="2500" spc="-50">
                <a:solidFill>
                  <a:srgbClr val="FFFFFF">
                    <a:alpha val="83922"/>
                  </a:srgbClr>
                </a:solidFill>
                <a:latin typeface="DM Sans"/>
                <a:ea typeface="DM Sans"/>
                <a:cs typeface="DM Sans"/>
                <a:sym typeface="DM Sans"/>
              </a:rPr>
              <a:t>Plant Leaf Identification Using Image Recognition is a computer vision project that aims to automatically identify plant species based on images of their leaves. By analyzing the unique characteristics of leaf shapes, textures, and colors, the system can accurately classify different plant species. This technology has potential applications in various fields, including botany research, agriculture, and environmental conservation.</a:t>
            </a:r>
          </a:p>
        </p:txBody>
      </p:sp>
      <p:sp>
        <p:nvSpPr>
          <p:cNvPr id="25" name="AutoShape 25"/>
          <p:cNvSpPr/>
          <p:nvPr/>
        </p:nvSpPr>
        <p:spPr>
          <a:xfrm>
            <a:off x="1900456" y="4959409"/>
            <a:ext cx="0" cy="3084212"/>
          </a:xfrm>
          <a:prstGeom prst="line">
            <a:avLst/>
          </a:prstGeom>
          <a:ln w="38100" cap="flat">
            <a:solidFill>
              <a:srgbClr val="FFFFFF">
                <a:alpha val="80000"/>
              </a:srgbClr>
            </a:solidFill>
            <a:prstDash val="solid"/>
            <a:headEnd type="none" w="sm" len="sm"/>
            <a:tailEnd type="none" w="sm" len="sm"/>
          </a:ln>
        </p:spPr>
      </p:sp>
      <p:sp>
        <p:nvSpPr>
          <p:cNvPr id="26" name="AutoShape 26"/>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sp>
        <p:nvSpPr>
          <p:cNvPr id="27" name="TextBox 27"/>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21F26"/>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66787F"/>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66787F"/>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66787F"/>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TextBox 19"/>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Vision &amp; Mission</a:t>
            </a:r>
          </a:p>
        </p:txBody>
      </p:sp>
      <p:sp>
        <p:nvSpPr>
          <p:cNvPr id="20" name="TextBox 20"/>
          <p:cNvSpPr txBox="1"/>
          <p:nvPr/>
        </p:nvSpPr>
        <p:spPr>
          <a:xfrm>
            <a:off x="9324401" y="849379"/>
            <a:ext cx="4256028" cy="331470"/>
          </a:xfrm>
          <a:prstGeom prst="rect">
            <a:avLst/>
          </a:prstGeom>
        </p:spPr>
        <p:txBody>
          <a:bodyPr lIns="0" tIns="0" rIns="0" bIns="0" rtlCol="0" anchor="t">
            <a:spAutoFit/>
          </a:bodyPr>
          <a:lstStyle/>
          <a:p>
            <a:pPr algn="ctr">
              <a:lnSpc>
                <a:spcPts val="2430"/>
              </a:lnSpc>
            </a:pPr>
            <a:r>
              <a:rPr lang="en-US" sz="2700" spc="-54" dirty="0">
                <a:solidFill>
                  <a:srgbClr val="FFFFFF">
                    <a:alpha val="83922"/>
                  </a:srgbClr>
                </a:solidFill>
                <a:latin typeface="DM Sans"/>
                <a:ea typeface="DM Sans"/>
                <a:cs typeface="DM Sans"/>
                <a:sym typeface="DM Sans"/>
              </a:rPr>
              <a:t>BOTANIC MINDS</a:t>
            </a:r>
          </a:p>
        </p:txBody>
      </p:sp>
      <p:grpSp>
        <p:nvGrpSpPr>
          <p:cNvPr id="21" name="Group 21"/>
          <p:cNvGrpSpPr/>
          <p:nvPr/>
        </p:nvGrpSpPr>
        <p:grpSpPr>
          <a:xfrm>
            <a:off x="10073428" y="2654282"/>
            <a:ext cx="7014002" cy="5936479"/>
            <a:chOff x="0" y="0"/>
            <a:chExt cx="9352003" cy="7915305"/>
          </a:xfrm>
        </p:grpSpPr>
        <p:pic>
          <p:nvPicPr>
            <p:cNvPr id="22" name="Picture 22"/>
            <p:cNvPicPr>
              <a:picLocks noChangeAspect="1"/>
            </p:cNvPicPr>
            <p:nvPr/>
          </p:nvPicPr>
          <p:blipFill>
            <a:blip r:embed="rId2">
              <a:alphaModFix amt="71000"/>
            </a:blip>
            <a:srcRect t="18260" b="18260"/>
            <a:stretch>
              <a:fillRect/>
            </a:stretch>
          </p:blipFill>
          <p:spPr>
            <a:xfrm>
              <a:off x="0" y="0"/>
              <a:ext cx="9352003" cy="7915305"/>
            </a:xfrm>
            <a:prstGeom prst="rect">
              <a:avLst/>
            </a:prstGeom>
          </p:spPr>
        </p:pic>
      </p:grpSp>
      <p:sp>
        <p:nvSpPr>
          <p:cNvPr id="23" name="AutoShape 23"/>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sp>
        <p:nvSpPr>
          <p:cNvPr id="24" name="TextBox 24"/>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
        <p:nvSpPr>
          <p:cNvPr id="25" name="TextBox 25"/>
          <p:cNvSpPr txBox="1"/>
          <p:nvPr/>
        </p:nvSpPr>
        <p:spPr>
          <a:xfrm>
            <a:off x="1304228" y="2712799"/>
            <a:ext cx="7775458" cy="842645"/>
          </a:xfrm>
          <a:prstGeom prst="rect">
            <a:avLst/>
          </a:prstGeom>
        </p:spPr>
        <p:txBody>
          <a:bodyPr lIns="0" tIns="0" rIns="0" bIns="0" rtlCol="0" anchor="t">
            <a:spAutoFit/>
          </a:bodyPr>
          <a:lstStyle/>
          <a:p>
            <a:pPr algn="l">
              <a:lnSpc>
                <a:spcPts val="5920"/>
              </a:lnSpc>
            </a:pPr>
            <a:r>
              <a:rPr lang="en-US" sz="7400" b="1">
                <a:solidFill>
                  <a:srgbClr val="FFFFFF">
                    <a:alpha val="83922"/>
                  </a:srgbClr>
                </a:solidFill>
                <a:latin typeface="DM Sans Bold"/>
                <a:ea typeface="DM Sans Bold"/>
                <a:cs typeface="DM Sans Bold"/>
                <a:sym typeface="DM Sans Bold"/>
              </a:rPr>
              <a:t>Vision &amp; Mission</a:t>
            </a:r>
          </a:p>
        </p:txBody>
      </p:sp>
      <p:sp>
        <p:nvSpPr>
          <p:cNvPr id="26" name="TextBox 26"/>
          <p:cNvSpPr txBox="1"/>
          <p:nvPr/>
        </p:nvSpPr>
        <p:spPr>
          <a:xfrm>
            <a:off x="3284417" y="4321162"/>
            <a:ext cx="6262808" cy="1264920"/>
          </a:xfrm>
          <a:prstGeom prst="rect">
            <a:avLst/>
          </a:prstGeom>
        </p:spPr>
        <p:txBody>
          <a:bodyPr lIns="0" tIns="0" rIns="0" bIns="0" rtlCol="0" anchor="t">
            <a:spAutoFit/>
          </a:bodyPr>
          <a:lstStyle/>
          <a:p>
            <a:pPr algn="l">
              <a:lnSpc>
                <a:spcPts val="1980"/>
              </a:lnSpc>
            </a:pPr>
            <a:r>
              <a:rPr lang="en-US" sz="2200" spc="-44">
                <a:solidFill>
                  <a:srgbClr val="FFFFFF">
                    <a:alpha val="83922"/>
                  </a:srgbClr>
                </a:solidFill>
                <a:latin typeface="DM Sans"/>
                <a:ea typeface="DM Sans"/>
                <a:cs typeface="DM Sans"/>
                <a:sym typeface="DM Sans"/>
              </a:rPr>
              <a:t>To revolutionize plant identification by creating a user-friendly and accurate image recognition system that empowers individuals of all backgrounds to connect with the natural world and contribute to plant conservation</a:t>
            </a:r>
          </a:p>
        </p:txBody>
      </p:sp>
      <p:sp>
        <p:nvSpPr>
          <p:cNvPr id="27" name="AutoShape 27"/>
          <p:cNvSpPr/>
          <p:nvPr/>
        </p:nvSpPr>
        <p:spPr>
          <a:xfrm>
            <a:off x="2953422" y="4263549"/>
            <a:ext cx="0" cy="1905464"/>
          </a:xfrm>
          <a:prstGeom prst="line">
            <a:avLst/>
          </a:prstGeom>
          <a:ln w="38100" cap="flat">
            <a:solidFill>
              <a:srgbClr val="FFFFFF">
                <a:alpha val="80000"/>
              </a:srgbClr>
            </a:solidFill>
            <a:prstDash val="solid"/>
            <a:headEnd type="none" w="sm" len="sm"/>
            <a:tailEnd type="none" w="sm" len="sm"/>
          </a:ln>
        </p:spPr>
      </p:sp>
      <p:sp>
        <p:nvSpPr>
          <p:cNvPr id="28" name="TextBox 28"/>
          <p:cNvSpPr txBox="1"/>
          <p:nvPr/>
        </p:nvSpPr>
        <p:spPr>
          <a:xfrm>
            <a:off x="2357558" y="3804415"/>
            <a:ext cx="1853719" cy="257176"/>
          </a:xfrm>
          <a:prstGeom prst="rect">
            <a:avLst/>
          </a:prstGeom>
        </p:spPr>
        <p:txBody>
          <a:bodyPr lIns="0" tIns="0" rIns="0" bIns="0" rtlCol="0" anchor="t">
            <a:spAutoFit/>
          </a:bodyPr>
          <a:lstStyle/>
          <a:p>
            <a:pPr algn="l">
              <a:lnSpc>
                <a:spcPts val="1800"/>
              </a:lnSpc>
            </a:pPr>
            <a:r>
              <a:rPr lang="en-US" sz="2000" b="1" spc="-40">
                <a:solidFill>
                  <a:srgbClr val="FFFFFF">
                    <a:alpha val="83922"/>
                  </a:srgbClr>
                </a:solidFill>
                <a:latin typeface="DM Sans Bold"/>
                <a:ea typeface="DM Sans Bold"/>
                <a:cs typeface="DM Sans Bold"/>
                <a:sym typeface="DM Sans Bold"/>
              </a:rPr>
              <a:t>01. VISION</a:t>
            </a:r>
          </a:p>
        </p:txBody>
      </p:sp>
      <p:sp>
        <p:nvSpPr>
          <p:cNvPr id="29" name="TextBox 29"/>
          <p:cNvSpPr txBox="1"/>
          <p:nvPr/>
        </p:nvSpPr>
        <p:spPr>
          <a:xfrm>
            <a:off x="2231088" y="6733385"/>
            <a:ext cx="7093314" cy="2503170"/>
          </a:xfrm>
          <a:prstGeom prst="rect">
            <a:avLst/>
          </a:prstGeom>
        </p:spPr>
        <p:txBody>
          <a:bodyPr lIns="0" tIns="0" rIns="0" bIns="0" rtlCol="0" anchor="t">
            <a:spAutoFit/>
          </a:bodyPr>
          <a:lstStyle/>
          <a:p>
            <a:pPr marL="474983" lvl="1" indent="-237491" algn="l">
              <a:lnSpc>
                <a:spcPts val="1980"/>
              </a:lnSpc>
              <a:buFont typeface="Arial"/>
              <a:buChar char="•"/>
            </a:pPr>
            <a:r>
              <a:rPr lang="en-US" sz="2200" spc="-44">
                <a:solidFill>
                  <a:srgbClr val="FFFFFF">
                    <a:alpha val="83922"/>
                  </a:srgbClr>
                </a:solidFill>
                <a:latin typeface="DM Sans"/>
                <a:ea typeface="DM Sans"/>
                <a:cs typeface="DM Sans"/>
                <a:sym typeface="DM Sans"/>
              </a:rPr>
              <a:t>Develop a cutting-edge plant identification application that leverages advanced computer vision techniques to provide reliable and accessible plant species identification.</a:t>
            </a:r>
          </a:p>
          <a:p>
            <a:pPr marL="474983" lvl="1" indent="-237491" algn="l">
              <a:lnSpc>
                <a:spcPts val="1980"/>
              </a:lnSpc>
              <a:buFont typeface="Arial"/>
              <a:buChar char="•"/>
            </a:pPr>
            <a:r>
              <a:rPr lang="en-US" sz="2200" spc="-44">
                <a:solidFill>
                  <a:srgbClr val="FFFFFF">
                    <a:alpha val="83922"/>
                  </a:srgbClr>
                </a:solidFill>
                <a:latin typeface="DM Sans"/>
                <a:ea typeface="DM Sans"/>
                <a:cs typeface="DM Sans"/>
                <a:sym typeface="DM Sans"/>
              </a:rPr>
              <a:t>Contribute to the conservation of endangered plant species by providing a rapid and efficient means of identification.</a:t>
            </a:r>
          </a:p>
          <a:p>
            <a:pPr marL="474983" lvl="1" indent="-237491" algn="l">
              <a:lnSpc>
                <a:spcPts val="1980"/>
              </a:lnSpc>
              <a:buFont typeface="Arial"/>
              <a:buChar char="•"/>
            </a:pPr>
            <a:r>
              <a:rPr lang="en-US" sz="2200" spc="-44">
                <a:solidFill>
                  <a:srgbClr val="FFFFFF">
                    <a:alpha val="83922"/>
                  </a:srgbClr>
                </a:solidFill>
                <a:latin typeface="DM Sans"/>
                <a:ea typeface="DM Sans"/>
                <a:cs typeface="DM Sans"/>
                <a:sym typeface="DM Sans"/>
              </a:rPr>
              <a:t>Create a sustainable and scalable solution that can be integrated into various platforms and devices.</a:t>
            </a:r>
          </a:p>
          <a:p>
            <a:pPr algn="l">
              <a:lnSpc>
                <a:spcPts val="1980"/>
              </a:lnSpc>
            </a:pPr>
            <a:endParaRPr lang="en-US" sz="2200" spc="-44">
              <a:solidFill>
                <a:srgbClr val="FFFFFF">
                  <a:alpha val="83922"/>
                </a:srgbClr>
              </a:solidFill>
              <a:latin typeface="DM Sans"/>
              <a:ea typeface="DM Sans"/>
              <a:cs typeface="DM Sans"/>
              <a:sym typeface="DM Sans"/>
            </a:endParaRPr>
          </a:p>
        </p:txBody>
      </p:sp>
      <p:sp>
        <p:nvSpPr>
          <p:cNvPr id="30" name="AutoShape 30"/>
          <p:cNvSpPr/>
          <p:nvPr/>
        </p:nvSpPr>
        <p:spPr>
          <a:xfrm>
            <a:off x="1900092" y="6675772"/>
            <a:ext cx="0" cy="1905464"/>
          </a:xfrm>
          <a:prstGeom prst="line">
            <a:avLst/>
          </a:prstGeom>
          <a:ln w="38100" cap="flat">
            <a:solidFill>
              <a:srgbClr val="FFFFFF">
                <a:alpha val="80000"/>
              </a:srgbClr>
            </a:solidFill>
            <a:prstDash val="solid"/>
            <a:headEnd type="none" w="sm" len="sm"/>
            <a:tailEnd type="none" w="sm" len="sm"/>
          </a:ln>
        </p:spPr>
      </p:sp>
      <p:sp>
        <p:nvSpPr>
          <p:cNvPr id="31" name="TextBox 31"/>
          <p:cNvSpPr txBox="1"/>
          <p:nvPr/>
        </p:nvSpPr>
        <p:spPr>
          <a:xfrm>
            <a:off x="1304228" y="6216638"/>
            <a:ext cx="1853719" cy="257176"/>
          </a:xfrm>
          <a:prstGeom prst="rect">
            <a:avLst/>
          </a:prstGeom>
        </p:spPr>
        <p:txBody>
          <a:bodyPr lIns="0" tIns="0" rIns="0" bIns="0" rtlCol="0" anchor="t">
            <a:spAutoFit/>
          </a:bodyPr>
          <a:lstStyle/>
          <a:p>
            <a:pPr algn="l">
              <a:lnSpc>
                <a:spcPts val="1800"/>
              </a:lnSpc>
            </a:pPr>
            <a:r>
              <a:rPr lang="en-US" sz="2000" b="1" spc="-40">
                <a:solidFill>
                  <a:srgbClr val="FFFFFF">
                    <a:alpha val="83922"/>
                  </a:srgbClr>
                </a:solidFill>
                <a:latin typeface="DM Sans Bold"/>
                <a:ea typeface="DM Sans Bold"/>
                <a:cs typeface="DM Sans Bold"/>
                <a:sym typeface="DM Sans Bold"/>
              </a:rPr>
              <a:t>02. MISSION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21F26"/>
        </a:solidFill>
        <a:effectLst/>
      </p:bgPr>
    </p:bg>
    <p:spTree>
      <p:nvGrpSpPr>
        <p:cNvPr id="1" name=""/>
        <p:cNvGrpSpPr/>
        <p:nvPr/>
      </p:nvGrpSpPr>
      <p:grpSpPr>
        <a:xfrm>
          <a:off x="0" y="0"/>
          <a:ext cx="0" cy="0"/>
          <a:chOff x="0" y="0"/>
          <a:chExt cx="0" cy="0"/>
        </a:xfrm>
      </p:grpSpPr>
      <p:grpSp>
        <p:nvGrpSpPr>
          <p:cNvPr id="2" name="Group 2"/>
          <p:cNvGrpSpPr/>
          <p:nvPr/>
        </p:nvGrpSpPr>
        <p:grpSpPr>
          <a:xfrm>
            <a:off x="452729" y="1302102"/>
            <a:ext cx="17382543" cy="8451949"/>
            <a:chOff x="0" y="0"/>
            <a:chExt cx="4578118" cy="2226028"/>
          </a:xfrm>
        </p:grpSpPr>
        <p:sp>
          <p:nvSpPr>
            <p:cNvPr id="3" name="Freeform 3"/>
            <p:cNvSpPr/>
            <p:nvPr/>
          </p:nvSpPr>
          <p:spPr>
            <a:xfrm>
              <a:off x="0" y="0"/>
              <a:ext cx="4578118" cy="2226028"/>
            </a:xfrm>
            <a:custGeom>
              <a:avLst/>
              <a:gdLst/>
              <a:ahLst/>
              <a:cxnLst/>
              <a:rect l="l" t="t" r="r" b="b"/>
              <a:pathLst>
                <a:path w="4578118" h="2226028">
                  <a:moveTo>
                    <a:pt x="12916" y="0"/>
                  </a:moveTo>
                  <a:lnTo>
                    <a:pt x="4565202" y="0"/>
                  </a:lnTo>
                  <a:cubicBezTo>
                    <a:pt x="4568628" y="0"/>
                    <a:pt x="4571913" y="1361"/>
                    <a:pt x="4574335" y="3783"/>
                  </a:cubicBezTo>
                  <a:cubicBezTo>
                    <a:pt x="4576757" y="6205"/>
                    <a:pt x="4578118" y="9491"/>
                    <a:pt x="4578118" y="12916"/>
                  </a:cubicBezTo>
                  <a:lnTo>
                    <a:pt x="4578118" y="2213112"/>
                  </a:lnTo>
                  <a:cubicBezTo>
                    <a:pt x="4578118" y="2216537"/>
                    <a:pt x="4576757" y="2219822"/>
                    <a:pt x="4574335" y="2222245"/>
                  </a:cubicBezTo>
                  <a:cubicBezTo>
                    <a:pt x="4571913" y="2224667"/>
                    <a:pt x="4568628" y="2226028"/>
                    <a:pt x="4565202" y="2226028"/>
                  </a:cubicBezTo>
                  <a:lnTo>
                    <a:pt x="12916" y="2226028"/>
                  </a:lnTo>
                  <a:cubicBezTo>
                    <a:pt x="5783" y="2226028"/>
                    <a:pt x="0" y="2220245"/>
                    <a:pt x="0" y="2213112"/>
                  </a:cubicBezTo>
                  <a:lnTo>
                    <a:pt x="0" y="12916"/>
                  </a:lnTo>
                  <a:cubicBezTo>
                    <a:pt x="0" y="9491"/>
                    <a:pt x="1361" y="6205"/>
                    <a:pt x="3783" y="3783"/>
                  </a:cubicBezTo>
                  <a:cubicBezTo>
                    <a:pt x="6205" y="1361"/>
                    <a:pt x="9491" y="0"/>
                    <a:pt x="12916" y="0"/>
                  </a:cubicBezTo>
                  <a:close/>
                </a:path>
              </a:pathLst>
            </a:custGeom>
            <a:solidFill>
              <a:srgbClr val="66787F"/>
            </a:solidFill>
          </p:spPr>
        </p:sp>
        <p:sp>
          <p:nvSpPr>
            <p:cNvPr id="4" name="TextBox 4"/>
            <p:cNvSpPr txBox="1"/>
            <p:nvPr/>
          </p:nvSpPr>
          <p:spPr>
            <a:xfrm>
              <a:off x="0" y="-38100"/>
              <a:ext cx="4578118" cy="2264128"/>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042795" y="532949"/>
            <a:ext cx="4792477" cy="3086100"/>
            <a:chOff x="0" y="0"/>
            <a:chExt cx="6389969" cy="4114800"/>
          </a:xfrm>
        </p:grpSpPr>
        <p:grpSp>
          <p:nvGrpSpPr>
            <p:cNvPr id="6" name="Group 6"/>
            <p:cNvGrpSpPr/>
            <p:nvPr/>
          </p:nvGrpSpPr>
          <p:grpSpPr>
            <a:xfrm>
              <a:off x="1886330" y="0"/>
              <a:ext cx="4503639" cy="4114800"/>
              <a:chOff x="0" y="0"/>
              <a:chExt cx="889608" cy="812800"/>
            </a:xfrm>
          </p:grpSpPr>
          <p:sp>
            <p:nvSpPr>
              <p:cNvPr id="7" name="Freeform 7"/>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66787F"/>
              </a:solidFill>
            </p:spPr>
          </p:sp>
          <p:sp>
            <p:nvSpPr>
              <p:cNvPr id="8" name="TextBox 8"/>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4503639" cy="3086100"/>
              <a:chOff x="0" y="0"/>
              <a:chExt cx="889608" cy="609600"/>
            </a:xfrm>
          </p:grpSpPr>
          <p:sp>
            <p:nvSpPr>
              <p:cNvPr id="10" name="Freeform 10"/>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66787F"/>
              </a:solidFill>
            </p:spPr>
          </p:sp>
          <p:sp>
            <p:nvSpPr>
              <p:cNvPr id="11" name="TextBox 11"/>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8834943"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19" name="Group 19"/>
          <p:cNvGrpSpPr/>
          <p:nvPr/>
        </p:nvGrpSpPr>
        <p:grpSpPr>
          <a:xfrm>
            <a:off x="452729" y="1302102"/>
            <a:ext cx="8691271" cy="5553427"/>
            <a:chOff x="0" y="0"/>
            <a:chExt cx="11588362" cy="7404570"/>
          </a:xfrm>
        </p:grpSpPr>
        <p:pic>
          <p:nvPicPr>
            <p:cNvPr id="20" name="Picture 20"/>
            <p:cNvPicPr>
              <a:picLocks noChangeAspect="1"/>
            </p:cNvPicPr>
            <p:nvPr/>
          </p:nvPicPr>
          <p:blipFill>
            <a:blip r:embed="rId2">
              <a:alphaModFix amt="71000"/>
            </a:blip>
            <a:srcRect t="2047" b="2047"/>
            <a:stretch>
              <a:fillRect/>
            </a:stretch>
          </p:blipFill>
          <p:spPr>
            <a:xfrm>
              <a:off x="0" y="0"/>
              <a:ext cx="11588362" cy="7404570"/>
            </a:xfrm>
            <a:prstGeom prst="rect">
              <a:avLst/>
            </a:prstGeom>
          </p:spPr>
        </p:pic>
      </p:grpSp>
      <p:grpSp>
        <p:nvGrpSpPr>
          <p:cNvPr id="21" name="Group 21"/>
          <p:cNvGrpSpPr/>
          <p:nvPr/>
        </p:nvGrpSpPr>
        <p:grpSpPr>
          <a:xfrm>
            <a:off x="9144000" y="1302102"/>
            <a:ext cx="8691271" cy="5553427"/>
            <a:chOff x="0" y="0"/>
            <a:chExt cx="11588362" cy="7404570"/>
          </a:xfrm>
        </p:grpSpPr>
        <p:pic>
          <p:nvPicPr>
            <p:cNvPr id="22" name="Picture 22"/>
            <p:cNvPicPr>
              <a:picLocks noChangeAspect="1"/>
            </p:cNvPicPr>
            <p:nvPr/>
          </p:nvPicPr>
          <p:blipFill>
            <a:blip r:embed="rId3">
              <a:alphaModFix amt="71000"/>
            </a:blip>
            <a:srcRect t="28634" b="28634"/>
            <a:stretch>
              <a:fillRect/>
            </a:stretch>
          </p:blipFill>
          <p:spPr>
            <a:xfrm>
              <a:off x="0" y="0"/>
              <a:ext cx="11588362" cy="7404570"/>
            </a:xfrm>
            <a:prstGeom prst="rect">
              <a:avLst/>
            </a:prstGeom>
          </p:spPr>
        </p:pic>
      </p:grpSp>
      <p:sp>
        <p:nvSpPr>
          <p:cNvPr id="23" name="TextBox 23"/>
          <p:cNvSpPr txBox="1"/>
          <p:nvPr/>
        </p:nvSpPr>
        <p:spPr>
          <a:xfrm>
            <a:off x="1362741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Methodology</a:t>
            </a:r>
          </a:p>
        </p:txBody>
      </p:sp>
      <p:sp>
        <p:nvSpPr>
          <p:cNvPr id="24" name="TextBox 24"/>
          <p:cNvSpPr txBox="1"/>
          <p:nvPr/>
        </p:nvSpPr>
        <p:spPr>
          <a:xfrm>
            <a:off x="9867215" y="849379"/>
            <a:ext cx="3404121" cy="331470"/>
          </a:xfrm>
          <a:prstGeom prst="rect">
            <a:avLst/>
          </a:prstGeom>
        </p:spPr>
        <p:txBody>
          <a:bodyPr lIns="0" tIns="0" rIns="0" bIns="0" rtlCol="0" anchor="t">
            <a:spAutoFit/>
          </a:bodyPr>
          <a:lstStyle/>
          <a:p>
            <a:pPr algn="ctr">
              <a:lnSpc>
                <a:spcPts val="2430"/>
              </a:lnSpc>
            </a:pPr>
            <a:r>
              <a:rPr lang="en-US" sz="2700" spc="-54" dirty="0">
                <a:solidFill>
                  <a:srgbClr val="FFFFFF">
                    <a:alpha val="83922"/>
                  </a:srgbClr>
                </a:solidFill>
                <a:latin typeface="DM Sans"/>
                <a:ea typeface="DM Sans"/>
                <a:cs typeface="DM Sans"/>
                <a:sym typeface="DM Sans"/>
              </a:rPr>
              <a:t>BOTANIC MINDS</a:t>
            </a:r>
          </a:p>
        </p:txBody>
      </p:sp>
      <p:grpSp>
        <p:nvGrpSpPr>
          <p:cNvPr id="25" name="Group 25"/>
          <p:cNvGrpSpPr/>
          <p:nvPr/>
        </p:nvGrpSpPr>
        <p:grpSpPr>
          <a:xfrm>
            <a:off x="452729" y="4959409"/>
            <a:ext cx="17382543" cy="4794643"/>
            <a:chOff x="0" y="0"/>
            <a:chExt cx="4578118" cy="1262787"/>
          </a:xfrm>
        </p:grpSpPr>
        <p:sp>
          <p:nvSpPr>
            <p:cNvPr id="26" name="Freeform 26"/>
            <p:cNvSpPr/>
            <p:nvPr/>
          </p:nvSpPr>
          <p:spPr>
            <a:xfrm>
              <a:off x="0" y="0"/>
              <a:ext cx="4578118" cy="1262786"/>
            </a:xfrm>
            <a:custGeom>
              <a:avLst/>
              <a:gdLst/>
              <a:ahLst/>
              <a:cxnLst/>
              <a:rect l="l" t="t" r="r" b="b"/>
              <a:pathLst>
                <a:path w="4578118" h="1262786">
                  <a:moveTo>
                    <a:pt x="12916" y="0"/>
                  </a:moveTo>
                  <a:lnTo>
                    <a:pt x="4565202" y="0"/>
                  </a:lnTo>
                  <a:cubicBezTo>
                    <a:pt x="4568628" y="0"/>
                    <a:pt x="4571913" y="1361"/>
                    <a:pt x="4574335" y="3783"/>
                  </a:cubicBezTo>
                  <a:cubicBezTo>
                    <a:pt x="4576757" y="6205"/>
                    <a:pt x="4578118" y="9491"/>
                    <a:pt x="4578118" y="12916"/>
                  </a:cubicBezTo>
                  <a:lnTo>
                    <a:pt x="4578118" y="1249870"/>
                  </a:lnTo>
                  <a:cubicBezTo>
                    <a:pt x="4578118" y="1253296"/>
                    <a:pt x="4576757" y="1256581"/>
                    <a:pt x="4574335" y="1259003"/>
                  </a:cubicBezTo>
                  <a:cubicBezTo>
                    <a:pt x="4571913" y="1261426"/>
                    <a:pt x="4568628" y="1262786"/>
                    <a:pt x="4565202" y="1262786"/>
                  </a:cubicBezTo>
                  <a:lnTo>
                    <a:pt x="12916" y="1262786"/>
                  </a:lnTo>
                  <a:cubicBezTo>
                    <a:pt x="5783" y="1262786"/>
                    <a:pt x="0" y="1257004"/>
                    <a:pt x="0" y="1249870"/>
                  </a:cubicBezTo>
                  <a:lnTo>
                    <a:pt x="0" y="12916"/>
                  </a:lnTo>
                  <a:cubicBezTo>
                    <a:pt x="0" y="9491"/>
                    <a:pt x="1361" y="6205"/>
                    <a:pt x="3783" y="3783"/>
                  </a:cubicBezTo>
                  <a:cubicBezTo>
                    <a:pt x="6205" y="1361"/>
                    <a:pt x="9491" y="0"/>
                    <a:pt x="12916" y="0"/>
                  </a:cubicBezTo>
                  <a:close/>
                </a:path>
              </a:pathLst>
            </a:custGeom>
            <a:gradFill rotWithShape="1">
              <a:gsLst>
                <a:gs pos="0">
                  <a:srgbClr val="121F26">
                    <a:alpha val="0"/>
                  </a:srgbClr>
                </a:gs>
                <a:gs pos="20000">
                  <a:srgbClr val="66787F">
                    <a:alpha val="100000"/>
                  </a:srgbClr>
                </a:gs>
                <a:gs pos="40000">
                  <a:srgbClr val="66787F">
                    <a:alpha val="100000"/>
                  </a:srgbClr>
                </a:gs>
                <a:gs pos="60000">
                  <a:srgbClr val="66787F">
                    <a:alpha val="100000"/>
                  </a:srgbClr>
                </a:gs>
                <a:gs pos="80000">
                  <a:srgbClr val="66787F">
                    <a:alpha val="100000"/>
                  </a:srgbClr>
                </a:gs>
                <a:gs pos="100000">
                  <a:srgbClr val="66787F">
                    <a:alpha val="100000"/>
                  </a:srgbClr>
                </a:gs>
              </a:gsLst>
              <a:lin ang="5400000"/>
            </a:gradFill>
          </p:spPr>
        </p:sp>
        <p:sp>
          <p:nvSpPr>
            <p:cNvPr id="27" name="TextBox 27"/>
            <p:cNvSpPr txBox="1"/>
            <p:nvPr/>
          </p:nvSpPr>
          <p:spPr>
            <a:xfrm>
              <a:off x="0" y="-38100"/>
              <a:ext cx="4578118" cy="1300887"/>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1536711" y="6731352"/>
            <a:ext cx="6545980" cy="988060"/>
          </a:xfrm>
          <a:prstGeom prst="rect">
            <a:avLst/>
          </a:prstGeom>
        </p:spPr>
        <p:txBody>
          <a:bodyPr lIns="0" tIns="0" rIns="0" bIns="0" rtlCol="0" anchor="t">
            <a:spAutoFit/>
          </a:bodyPr>
          <a:lstStyle/>
          <a:p>
            <a:pPr algn="l">
              <a:lnSpc>
                <a:spcPts val="7400"/>
              </a:lnSpc>
            </a:pPr>
            <a:r>
              <a:rPr lang="en-US" sz="7400" b="1" dirty="0">
                <a:solidFill>
                  <a:srgbClr val="FFFFFF">
                    <a:alpha val="83922"/>
                  </a:srgbClr>
                </a:solidFill>
                <a:latin typeface="DM Sans Bold"/>
                <a:ea typeface="DM Sans Bold"/>
                <a:cs typeface="DM Sans Bold"/>
                <a:sym typeface="DM Sans Bold"/>
              </a:rPr>
              <a:t>Methodology: </a:t>
            </a:r>
          </a:p>
        </p:txBody>
      </p:sp>
      <p:sp>
        <p:nvSpPr>
          <p:cNvPr id="29" name="AutoShape 29"/>
          <p:cNvSpPr/>
          <p:nvPr/>
        </p:nvSpPr>
        <p:spPr>
          <a:xfrm flipV="1">
            <a:off x="16694771" y="9021829"/>
            <a:ext cx="439649" cy="0"/>
          </a:xfrm>
          <a:prstGeom prst="line">
            <a:avLst/>
          </a:prstGeom>
          <a:ln w="38100" cap="rnd">
            <a:solidFill>
              <a:srgbClr val="FFFFFF">
                <a:alpha val="83922"/>
              </a:srgbClr>
            </a:solidFill>
            <a:prstDash val="solid"/>
            <a:headEnd type="none" w="sm" len="sm"/>
            <a:tailEnd type="arrow" w="med" len="sm"/>
          </a:ln>
        </p:spPr>
      </p:sp>
      <p:sp>
        <p:nvSpPr>
          <p:cNvPr id="30" name="TextBox 30"/>
          <p:cNvSpPr txBox="1"/>
          <p:nvPr/>
        </p:nvSpPr>
        <p:spPr>
          <a:xfrm>
            <a:off x="977873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
        <p:nvSpPr>
          <p:cNvPr id="102" name="TextBox 101">
            <a:extLst>
              <a:ext uri="{FF2B5EF4-FFF2-40B4-BE49-F238E27FC236}">
                <a16:creationId xmlns:a16="http://schemas.microsoft.com/office/drawing/2014/main" id="{339A8DB8-72E3-8A34-E9B4-18EB31CA898A}"/>
              </a:ext>
            </a:extLst>
          </p:cNvPr>
          <p:cNvSpPr txBox="1"/>
          <p:nvPr/>
        </p:nvSpPr>
        <p:spPr>
          <a:xfrm>
            <a:off x="8372206" y="6122576"/>
            <a:ext cx="7172594" cy="2862322"/>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D9DEDF"/>
                </a:solidFill>
                <a:effectLst/>
                <a:latin typeface="Arial" panose="020B0604020202020204" pitchFamily="34" charset="0"/>
              </a:rPr>
              <a:t>A </a:t>
            </a:r>
            <a:r>
              <a:rPr kumimoji="0" lang="en-US" altLang="en-US" sz="1800" b="1" i="0" u="none" strike="noStrike" cap="none" normalizeH="0" baseline="0" dirty="0">
                <a:ln>
                  <a:noFill/>
                </a:ln>
                <a:solidFill>
                  <a:srgbClr val="D9DEDF"/>
                </a:solidFill>
                <a:effectLst/>
                <a:latin typeface="Arial" panose="020B0604020202020204" pitchFamily="34" charset="0"/>
              </a:rPr>
              <a:t>Convolutional Neural Network (CNN)</a:t>
            </a:r>
            <a:r>
              <a:rPr kumimoji="0" lang="en-US" altLang="en-US" sz="1800" b="0" i="0" u="none" strike="noStrike" cap="none" normalizeH="0" baseline="0" dirty="0">
                <a:ln>
                  <a:noFill/>
                </a:ln>
                <a:solidFill>
                  <a:srgbClr val="D9DEDF"/>
                </a:solidFill>
                <a:effectLst/>
                <a:latin typeface="Arial" panose="020B0604020202020204" pitchFamily="34" charset="0"/>
              </a:rPr>
              <a:t> will be utilized to extract key features from a large dataset of labeled leaf images for species classification. To improve model generalization, </a:t>
            </a:r>
            <a:r>
              <a:rPr kumimoji="0" lang="en-US" altLang="en-US" sz="1800" b="1" i="0" u="none" strike="noStrike" cap="none" normalizeH="0" baseline="0" dirty="0">
                <a:ln>
                  <a:noFill/>
                </a:ln>
                <a:solidFill>
                  <a:srgbClr val="D9DEDF"/>
                </a:solidFill>
                <a:effectLst/>
                <a:latin typeface="Arial" panose="020B0604020202020204" pitchFamily="34" charset="0"/>
              </a:rPr>
              <a:t>data augmentation techniques</a:t>
            </a:r>
            <a:r>
              <a:rPr kumimoji="0" lang="en-US" altLang="en-US" sz="1800" b="0" i="0" u="none" strike="noStrike" cap="none" normalizeH="0" baseline="0" dirty="0">
                <a:ln>
                  <a:noFill/>
                </a:ln>
                <a:solidFill>
                  <a:srgbClr val="D9DEDF"/>
                </a:solidFill>
                <a:effectLst/>
                <a:latin typeface="Arial" panose="020B0604020202020204" pitchFamily="34" charset="0"/>
              </a:rPr>
              <a:t> such as rotations and flips will enhance the diversity of the training set. The trained CNN model is integrated into a </a:t>
            </a:r>
            <a:r>
              <a:rPr kumimoji="0" lang="en-US" altLang="en-US" sz="1800" b="1" i="0" u="none" strike="noStrike" cap="none" normalizeH="0" baseline="0" dirty="0">
                <a:ln>
                  <a:noFill/>
                </a:ln>
                <a:solidFill>
                  <a:srgbClr val="D9DEDF"/>
                </a:solidFill>
                <a:effectLst/>
                <a:latin typeface="Arial" panose="020B0604020202020204" pitchFamily="34" charset="0"/>
              </a:rPr>
              <a:t>user-friendly web application</a:t>
            </a:r>
            <a:r>
              <a:rPr kumimoji="0" lang="en-US" altLang="en-US" sz="1800" b="0" i="0" u="none" strike="noStrike" cap="none" normalizeH="0" baseline="0" dirty="0">
                <a:ln>
                  <a:noFill/>
                </a:ln>
                <a:solidFill>
                  <a:srgbClr val="D9DEDF"/>
                </a:solidFill>
                <a:effectLst/>
                <a:latin typeface="Arial" panose="020B0604020202020204" pitchFamily="34" charset="0"/>
              </a:rPr>
              <a:t>, enabling users to upload leaf images through an intuitive drag-and-drop interface. The system processes the image in real-time and provides a prediction of the leaf species along with a confidence score, offering a seamless and accurate plant identification experience.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B90259-229D-5871-5F38-8829278EF5DA}"/>
              </a:ext>
            </a:extLst>
          </p:cNvPr>
          <p:cNvPicPr>
            <a:picLocks noChangeAspect="1"/>
          </p:cNvPicPr>
          <p:nvPr/>
        </p:nvPicPr>
        <p:blipFill>
          <a:blip r:embed="rId2"/>
          <a:stretch>
            <a:fillRect/>
          </a:stretch>
        </p:blipFill>
        <p:spPr>
          <a:xfrm>
            <a:off x="6719" y="0"/>
            <a:ext cx="18281281" cy="10287000"/>
          </a:xfrm>
          <a:prstGeom prst="rect">
            <a:avLst/>
          </a:prstGeom>
        </p:spPr>
      </p:pic>
      <p:pic>
        <p:nvPicPr>
          <p:cNvPr id="1028" name="Picture 4">
            <a:extLst>
              <a:ext uri="{FF2B5EF4-FFF2-40B4-BE49-F238E27FC236}">
                <a16:creationId xmlns:a16="http://schemas.microsoft.com/office/drawing/2014/main" id="{BC115DA4-A2B8-F0D6-C829-5F2060295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009239"/>
            <a:ext cx="11506199" cy="70475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F771DE7-92DE-5988-B21D-08999141DF8F}"/>
              </a:ext>
            </a:extLst>
          </p:cNvPr>
          <p:cNvSpPr txBox="1"/>
          <p:nvPr/>
        </p:nvSpPr>
        <p:spPr>
          <a:xfrm>
            <a:off x="2842626" y="342900"/>
            <a:ext cx="13449300" cy="1323439"/>
          </a:xfrm>
          <a:prstGeom prst="rect">
            <a:avLst/>
          </a:prstGeom>
          <a:noFill/>
        </p:spPr>
        <p:txBody>
          <a:bodyPr wrap="square" rtlCol="0">
            <a:spAutoFit/>
          </a:bodyPr>
          <a:lstStyle/>
          <a:p>
            <a:r>
              <a:rPr lang="en-US" sz="8000" dirty="0">
                <a:solidFill>
                  <a:schemeClr val="bg1"/>
                </a:solidFill>
                <a:latin typeface="DM Sans Bold" charset="0"/>
              </a:rPr>
              <a:t>General CNN architecture</a:t>
            </a:r>
            <a:endParaRPr lang="en-IN" sz="8000" dirty="0">
              <a:solidFill>
                <a:schemeClr val="bg1"/>
              </a:solidFill>
              <a:latin typeface="DM Sans Bold" charset="0"/>
            </a:endParaRPr>
          </a:p>
        </p:txBody>
      </p:sp>
      <p:sp>
        <p:nvSpPr>
          <p:cNvPr id="6" name="TextBox 5">
            <a:extLst>
              <a:ext uri="{FF2B5EF4-FFF2-40B4-BE49-F238E27FC236}">
                <a16:creationId xmlns:a16="http://schemas.microsoft.com/office/drawing/2014/main" id="{F40F783A-E38E-6182-249A-DD81F54E99E1}"/>
              </a:ext>
            </a:extLst>
          </p:cNvPr>
          <p:cNvSpPr txBox="1"/>
          <p:nvPr/>
        </p:nvSpPr>
        <p:spPr>
          <a:xfrm>
            <a:off x="12109080" y="2009239"/>
            <a:ext cx="5874120" cy="7478970"/>
          </a:xfrm>
          <a:prstGeom prst="rect">
            <a:avLst/>
          </a:prstGeom>
          <a:noFill/>
        </p:spPr>
        <p:txBody>
          <a:bodyPr wrap="square">
            <a:spAutoFit/>
          </a:bodyPr>
          <a:lstStyle/>
          <a:p>
            <a:r>
              <a:rPr lang="en-US" sz="2000" b="1" dirty="0">
                <a:solidFill>
                  <a:schemeClr val="bg1"/>
                </a:solidFill>
              </a:rPr>
              <a:t>Convolutional Neural Network (CNN) Architecture:</a:t>
            </a:r>
            <a:endParaRPr lang="en-US" sz="2000" dirty="0">
              <a:solidFill>
                <a:schemeClr val="bg1"/>
              </a:solidFill>
            </a:endParaRPr>
          </a:p>
          <a:p>
            <a:r>
              <a:rPr lang="en-US" sz="2000" dirty="0">
                <a:solidFill>
                  <a:schemeClr val="bg1"/>
                </a:solidFill>
              </a:rPr>
              <a:t>A </a:t>
            </a:r>
            <a:r>
              <a:rPr lang="en-US" sz="2000" b="1" dirty="0">
                <a:solidFill>
                  <a:schemeClr val="bg1"/>
                </a:solidFill>
              </a:rPr>
              <a:t>Convolutional Neural Network (CNN)</a:t>
            </a:r>
            <a:r>
              <a:rPr lang="en-US" sz="2000" dirty="0">
                <a:solidFill>
                  <a:schemeClr val="bg1"/>
                </a:solidFill>
              </a:rPr>
              <a:t> architecture is employed to automatically learn and extract relevant features from leaf images. The CNN comprises multiple convolutional layers, each followed by pooling layers, which progressively capture the spatial hierarchies and patterns present in the images.</a:t>
            </a:r>
          </a:p>
          <a:p>
            <a:endParaRPr lang="en-US" sz="2000" dirty="0">
              <a:solidFill>
                <a:schemeClr val="bg1"/>
              </a:solidFill>
            </a:endParaRPr>
          </a:p>
          <a:p>
            <a:pPr>
              <a:buFont typeface="Arial" panose="020B0604020202020204" pitchFamily="34" charset="0"/>
              <a:buChar char="•"/>
            </a:pPr>
            <a:r>
              <a:rPr lang="en-US" sz="2000" dirty="0">
                <a:solidFill>
                  <a:schemeClr val="bg1"/>
                </a:solidFill>
              </a:rPr>
              <a:t>The </a:t>
            </a:r>
            <a:r>
              <a:rPr lang="en-US" sz="2000" b="1" dirty="0">
                <a:solidFill>
                  <a:schemeClr val="bg1"/>
                </a:solidFill>
              </a:rPr>
              <a:t>input images</a:t>
            </a:r>
            <a:r>
              <a:rPr lang="en-US" sz="2000" dirty="0">
                <a:solidFill>
                  <a:schemeClr val="bg1"/>
                </a:solidFill>
              </a:rPr>
              <a:t> are resized to 128x128 pixels, and the model uses </a:t>
            </a:r>
            <a:r>
              <a:rPr lang="en-US" sz="2000" b="1" dirty="0">
                <a:solidFill>
                  <a:schemeClr val="bg1"/>
                </a:solidFill>
              </a:rPr>
              <a:t>multiple Conv2D layers</a:t>
            </a:r>
            <a:r>
              <a:rPr lang="en-US" sz="2000" dirty="0">
                <a:solidFill>
                  <a:schemeClr val="bg1"/>
                </a:solidFill>
              </a:rPr>
              <a:t> to extract features like edges, textures, and shapes.</a:t>
            </a:r>
          </a:p>
          <a:p>
            <a:pPr>
              <a:buFont typeface="Arial" panose="020B0604020202020204" pitchFamily="34" charset="0"/>
              <a:buChar char="•"/>
            </a:pPr>
            <a:endParaRPr lang="en-US" sz="2000" dirty="0">
              <a:solidFill>
                <a:schemeClr val="bg1"/>
              </a:solidFill>
            </a:endParaRPr>
          </a:p>
          <a:p>
            <a:pPr>
              <a:buFont typeface="Arial" panose="020B0604020202020204" pitchFamily="34" charset="0"/>
              <a:buChar char="•"/>
            </a:pPr>
            <a:r>
              <a:rPr lang="en-US" sz="2000" b="1" dirty="0" err="1">
                <a:solidFill>
                  <a:schemeClr val="bg1"/>
                </a:solidFill>
              </a:rPr>
              <a:t>MaxPooling</a:t>
            </a:r>
            <a:r>
              <a:rPr lang="en-US" sz="2000" b="1" dirty="0">
                <a:solidFill>
                  <a:schemeClr val="bg1"/>
                </a:solidFill>
              </a:rPr>
              <a:t> layers</a:t>
            </a:r>
            <a:r>
              <a:rPr lang="en-US" sz="2000" dirty="0">
                <a:solidFill>
                  <a:schemeClr val="bg1"/>
                </a:solidFill>
              </a:rPr>
              <a:t> are applied after each convolutional block to </a:t>
            </a:r>
            <a:r>
              <a:rPr lang="en-US" sz="2000" dirty="0" err="1">
                <a:solidFill>
                  <a:schemeClr val="bg1"/>
                </a:solidFill>
              </a:rPr>
              <a:t>downsample</a:t>
            </a:r>
            <a:r>
              <a:rPr lang="en-US" sz="2000" dirty="0">
                <a:solidFill>
                  <a:schemeClr val="bg1"/>
                </a:solidFill>
              </a:rPr>
              <a:t> the feature maps, reducing the computational complexity and focusing on the most important features.</a:t>
            </a:r>
          </a:p>
          <a:p>
            <a:pPr>
              <a:buFont typeface="Arial" panose="020B0604020202020204" pitchFamily="34" charset="0"/>
              <a:buChar char="•"/>
            </a:pPr>
            <a:endParaRPr lang="en-US" sz="2000" dirty="0">
              <a:solidFill>
                <a:schemeClr val="bg1"/>
              </a:solidFill>
            </a:endParaRPr>
          </a:p>
          <a:p>
            <a:pPr>
              <a:buFont typeface="Arial" panose="020B0604020202020204" pitchFamily="34" charset="0"/>
              <a:buChar char="•"/>
            </a:pPr>
            <a:r>
              <a:rPr lang="en-US" sz="2000" dirty="0">
                <a:solidFill>
                  <a:schemeClr val="bg1"/>
                </a:solidFill>
              </a:rPr>
              <a:t>The architecture consists of </a:t>
            </a:r>
            <a:r>
              <a:rPr lang="en-US" sz="2000" b="1" dirty="0">
                <a:solidFill>
                  <a:schemeClr val="bg1"/>
                </a:solidFill>
              </a:rPr>
              <a:t>256 neurons in the fully connected layer</a:t>
            </a:r>
            <a:r>
              <a:rPr lang="en-US" sz="2000" dirty="0">
                <a:solidFill>
                  <a:schemeClr val="bg1"/>
                </a:solidFill>
              </a:rPr>
              <a:t> followed by a </a:t>
            </a:r>
            <a:r>
              <a:rPr lang="en-US" sz="2000" b="1" dirty="0" err="1">
                <a:solidFill>
                  <a:schemeClr val="bg1"/>
                </a:solidFill>
              </a:rPr>
              <a:t>softmax</a:t>
            </a:r>
            <a:r>
              <a:rPr lang="en-US" sz="2000" b="1" dirty="0">
                <a:solidFill>
                  <a:schemeClr val="bg1"/>
                </a:solidFill>
              </a:rPr>
              <a:t> output layer</a:t>
            </a:r>
            <a:r>
              <a:rPr lang="en-US" sz="2000" dirty="0">
                <a:solidFill>
                  <a:schemeClr val="bg1"/>
                </a:solidFill>
              </a:rPr>
              <a:t> to classify images into one of </a:t>
            </a:r>
            <a:r>
              <a:rPr lang="en-US" sz="2000" b="1" dirty="0">
                <a:solidFill>
                  <a:schemeClr val="bg1"/>
                </a:solidFill>
              </a:rPr>
              <a:t>4 possible leaf species</a:t>
            </a:r>
            <a:r>
              <a:rPr lang="en-US" sz="2000" dirty="0">
                <a:solidFill>
                  <a:schemeClr val="bg1"/>
                </a:solidFill>
              </a:rPr>
              <a:t>.</a:t>
            </a:r>
          </a:p>
          <a:p>
            <a:pPr>
              <a:buFont typeface="Arial" panose="020B0604020202020204" pitchFamily="34" charset="0"/>
              <a:buChar char="•"/>
            </a:pPr>
            <a:endParaRPr lang="en-US" sz="2000" dirty="0">
              <a:solidFill>
                <a:schemeClr val="bg1"/>
              </a:solidFill>
            </a:endParaRPr>
          </a:p>
          <a:p>
            <a:pPr>
              <a:buFont typeface="Arial" panose="020B0604020202020204" pitchFamily="34" charset="0"/>
              <a:buChar char="•"/>
            </a:pPr>
            <a:r>
              <a:rPr lang="en-US" sz="2000" dirty="0">
                <a:solidFill>
                  <a:schemeClr val="bg1"/>
                </a:solidFill>
              </a:rPr>
              <a:t>The model is compiled using </a:t>
            </a:r>
            <a:r>
              <a:rPr lang="en-US" sz="2000" b="1" dirty="0">
                <a:solidFill>
                  <a:schemeClr val="bg1"/>
                </a:solidFill>
              </a:rPr>
              <a:t>Adam optimizer</a:t>
            </a:r>
            <a:r>
              <a:rPr lang="en-US" sz="2000" dirty="0">
                <a:solidFill>
                  <a:schemeClr val="bg1"/>
                </a:solidFill>
              </a:rPr>
              <a:t> and trained with </a:t>
            </a:r>
            <a:r>
              <a:rPr lang="en-US" sz="2000" b="1" dirty="0">
                <a:solidFill>
                  <a:schemeClr val="bg1"/>
                </a:solidFill>
              </a:rPr>
              <a:t>categorical </a:t>
            </a:r>
            <a:r>
              <a:rPr lang="en-US" sz="2000" b="1" dirty="0" err="1">
                <a:solidFill>
                  <a:schemeClr val="bg1"/>
                </a:solidFill>
              </a:rPr>
              <a:t>crossentropy</a:t>
            </a:r>
            <a:r>
              <a:rPr lang="en-US" sz="2000" dirty="0">
                <a:solidFill>
                  <a:schemeClr val="bg1"/>
                </a:solidFill>
              </a:rPr>
              <a:t> as the loss function.</a:t>
            </a:r>
          </a:p>
        </p:txBody>
      </p:sp>
    </p:spTree>
    <p:extLst>
      <p:ext uri="{BB962C8B-B14F-4D97-AF65-F5344CB8AC3E}">
        <p14:creationId xmlns:p14="http://schemas.microsoft.com/office/powerpoint/2010/main" val="3483666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6787F"/>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121F26"/>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121F26"/>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121F26"/>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AutoShape 19"/>
          <p:cNvSpPr/>
          <p:nvPr/>
        </p:nvSpPr>
        <p:spPr>
          <a:xfrm>
            <a:off x="1900456" y="5215639"/>
            <a:ext cx="0" cy="3084212"/>
          </a:xfrm>
          <a:prstGeom prst="line">
            <a:avLst/>
          </a:prstGeom>
          <a:ln w="38100" cap="flat">
            <a:solidFill>
              <a:srgbClr val="FFFFFF">
                <a:alpha val="80000"/>
              </a:srgbClr>
            </a:solidFill>
            <a:prstDash val="solid"/>
            <a:headEnd type="none" w="sm" len="sm"/>
            <a:tailEnd type="none" w="sm" len="sm"/>
          </a:ln>
        </p:spPr>
      </p:sp>
      <p:sp>
        <p:nvSpPr>
          <p:cNvPr id="20" name="AutoShape 20"/>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grpSp>
        <p:nvGrpSpPr>
          <p:cNvPr id="21" name="Group 21"/>
          <p:cNvGrpSpPr/>
          <p:nvPr/>
        </p:nvGrpSpPr>
        <p:grpSpPr>
          <a:xfrm>
            <a:off x="10508796" y="1302102"/>
            <a:ext cx="7279485" cy="7279485"/>
            <a:chOff x="0" y="0"/>
            <a:chExt cx="6350000" cy="6350000"/>
          </a:xfrm>
        </p:grpSpPr>
        <p:sp>
          <p:nvSpPr>
            <p:cNvPr id="22" name="Freeform 22"/>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2"/>
              <a:stretch>
                <a:fillRect t="-25046" b="-25046"/>
              </a:stretch>
            </a:blipFill>
          </p:spPr>
        </p:sp>
      </p:grpSp>
      <p:sp>
        <p:nvSpPr>
          <p:cNvPr id="23" name="TextBox 23"/>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Benifits</a:t>
            </a:r>
          </a:p>
        </p:txBody>
      </p:sp>
      <p:sp>
        <p:nvSpPr>
          <p:cNvPr id="24" name="TextBox 24"/>
          <p:cNvSpPr txBox="1"/>
          <p:nvPr/>
        </p:nvSpPr>
        <p:spPr>
          <a:xfrm>
            <a:off x="9820225" y="849379"/>
            <a:ext cx="3404121"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BOTANIC MINDS</a:t>
            </a:r>
          </a:p>
        </p:txBody>
      </p:sp>
      <p:sp>
        <p:nvSpPr>
          <p:cNvPr id="25" name="TextBox 25"/>
          <p:cNvSpPr txBox="1"/>
          <p:nvPr/>
        </p:nvSpPr>
        <p:spPr>
          <a:xfrm>
            <a:off x="1274562" y="2724969"/>
            <a:ext cx="7775458" cy="988060"/>
          </a:xfrm>
          <a:prstGeom prst="rect">
            <a:avLst/>
          </a:prstGeom>
        </p:spPr>
        <p:txBody>
          <a:bodyPr lIns="0" tIns="0" rIns="0" bIns="0" rtlCol="0" anchor="t">
            <a:spAutoFit/>
          </a:bodyPr>
          <a:lstStyle/>
          <a:p>
            <a:pPr algn="l">
              <a:lnSpc>
                <a:spcPts val="7400"/>
              </a:lnSpc>
            </a:pPr>
            <a:r>
              <a:rPr lang="en-US" sz="7400" b="1">
                <a:solidFill>
                  <a:srgbClr val="FFFFFF">
                    <a:alpha val="83922"/>
                  </a:srgbClr>
                </a:solidFill>
                <a:latin typeface="DM Sans Bold"/>
                <a:ea typeface="DM Sans Bold"/>
                <a:cs typeface="DM Sans Bold"/>
                <a:sym typeface="DM Sans Bold"/>
              </a:rPr>
              <a:t>Benifits : </a:t>
            </a:r>
          </a:p>
        </p:txBody>
      </p:sp>
      <p:sp>
        <p:nvSpPr>
          <p:cNvPr id="26" name="TextBox 26"/>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
        <p:nvSpPr>
          <p:cNvPr id="27" name="TextBox 27"/>
          <p:cNvSpPr txBox="1"/>
          <p:nvPr/>
        </p:nvSpPr>
        <p:spPr>
          <a:xfrm>
            <a:off x="2870063" y="5263264"/>
            <a:ext cx="3610023" cy="1621156"/>
          </a:xfrm>
          <a:prstGeom prst="rect">
            <a:avLst/>
          </a:prstGeom>
        </p:spPr>
        <p:txBody>
          <a:bodyPr lIns="0" tIns="0" rIns="0" bIns="0" rtlCol="0" anchor="t">
            <a:spAutoFit/>
          </a:bodyPr>
          <a:lstStyle/>
          <a:p>
            <a:pPr algn="l">
              <a:lnSpc>
                <a:spcPts val="1620"/>
              </a:lnSpc>
            </a:pPr>
            <a:r>
              <a:rPr lang="en-US" sz="1800" b="1" spc="-36">
                <a:solidFill>
                  <a:srgbClr val="FFFFFF">
                    <a:alpha val="83922"/>
                  </a:srgbClr>
                </a:solidFill>
                <a:latin typeface="DM Sans Bold"/>
                <a:ea typeface="DM Sans Bold"/>
                <a:cs typeface="DM Sans Bold"/>
                <a:sym typeface="DM Sans Bold"/>
              </a:rPr>
              <a:t>High Accuracy in Plant Identification</a:t>
            </a:r>
          </a:p>
          <a:p>
            <a:pPr algn="l">
              <a:lnSpc>
                <a:spcPts val="1620"/>
              </a:lnSpc>
            </a:pPr>
            <a:endParaRPr lang="en-US" sz="1800" b="1" spc="-36">
              <a:solidFill>
                <a:srgbClr val="FFFFFF">
                  <a:alpha val="83922"/>
                </a:srgbClr>
              </a:solidFill>
              <a:latin typeface="DM Sans Bold"/>
              <a:ea typeface="DM Sans Bold"/>
              <a:cs typeface="DM Sans Bold"/>
              <a:sym typeface="DM Sans Bold"/>
            </a:endParaRPr>
          </a:p>
          <a:p>
            <a:pPr marL="388625" lvl="1" indent="-194312" algn="l">
              <a:lnSpc>
                <a:spcPts val="1620"/>
              </a:lnSpc>
              <a:buFont typeface="Arial"/>
              <a:buChar char="•"/>
            </a:pPr>
            <a:r>
              <a:rPr lang="en-US" sz="1800" b="1" spc="-36">
                <a:solidFill>
                  <a:srgbClr val="FFFFFF">
                    <a:alpha val="83922"/>
                  </a:srgbClr>
                </a:solidFill>
                <a:latin typeface="DM Sans Bold"/>
                <a:ea typeface="DM Sans Bold"/>
                <a:cs typeface="DM Sans Bold"/>
                <a:sym typeface="DM Sans Bold"/>
              </a:rPr>
              <a:t> Image recognition technology offers precise identification of plant species, minimizing errors compared to manual methods.</a:t>
            </a:r>
          </a:p>
        </p:txBody>
      </p:sp>
      <p:sp>
        <p:nvSpPr>
          <p:cNvPr id="28" name="TextBox 28"/>
          <p:cNvSpPr txBox="1"/>
          <p:nvPr/>
        </p:nvSpPr>
        <p:spPr>
          <a:xfrm>
            <a:off x="2165043" y="5301364"/>
            <a:ext cx="705019" cy="398145"/>
          </a:xfrm>
          <a:prstGeom prst="rect">
            <a:avLst/>
          </a:prstGeom>
        </p:spPr>
        <p:txBody>
          <a:bodyPr lIns="0" tIns="0" rIns="0" bIns="0" rtlCol="0" anchor="t">
            <a:spAutoFit/>
          </a:bodyPr>
          <a:lstStyle/>
          <a:p>
            <a:pPr algn="l">
              <a:lnSpc>
                <a:spcPts val="2879"/>
              </a:lnSpc>
            </a:pPr>
            <a:r>
              <a:rPr lang="en-US" sz="3199" b="1" spc="-63">
                <a:solidFill>
                  <a:srgbClr val="A9C5CF">
                    <a:alpha val="83922"/>
                  </a:srgbClr>
                </a:solidFill>
                <a:latin typeface="DM Sans Bold"/>
                <a:ea typeface="DM Sans Bold"/>
                <a:cs typeface="DM Sans Bold"/>
                <a:sym typeface="DM Sans Bold"/>
              </a:rPr>
              <a:t>01</a:t>
            </a:r>
          </a:p>
        </p:txBody>
      </p:sp>
      <p:sp>
        <p:nvSpPr>
          <p:cNvPr id="29" name="TextBox 29"/>
          <p:cNvSpPr txBox="1"/>
          <p:nvPr/>
        </p:nvSpPr>
        <p:spPr>
          <a:xfrm>
            <a:off x="2870063" y="7181411"/>
            <a:ext cx="3610023" cy="1621155"/>
          </a:xfrm>
          <a:prstGeom prst="rect">
            <a:avLst/>
          </a:prstGeom>
        </p:spPr>
        <p:txBody>
          <a:bodyPr lIns="0" tIns="0" rIns="0" bIns="0" rtlCol="0" anchor="t">
            <a:spAutoFit/>
          </a:bodyPr>
          <a:lstStyle/>
          <a:p>
            <a:pPr algn="l">
              <a:lnSpc>
                <a:spcPts val="1620"/>
              </a:lnSpc>
            </a:pPr>
            <a:r>
              <a:rPr lang="en-US" sz="1800" b="1" spc="-36">
                <a:solidFill>
                  <a:srgbClr val="FFFFFF">
                    <a:alpha val="83922"/>
                  </a:srgbClr>
                </a:solidFill>
                <a:latin typeface="DM Sans Bold"/>
                <a:ea typeface="DM Sans Bold"/>
                <a:cs typeface="DM Sans Bold"/>
                <a:sym typeface="DM Sans Bold"/>
              </a:rPr>
              <a:t>Time Efficiency</a:t>
            </a:r>
          </a:p>
          <a:p>
            <a:pPr algn="l">
              <a:lnSpc>
                <a:spcPts val="1620"/>
              </a:lnSpc>
            </a:pPr>
            <a:endParaRPr lang="en-US" sz="1800" b="1" spc="-36">
              <a:solidFill>
                <a:srgbClr val="FFFFFF">
                  <a:alpha val="83922"/>
                </a:srgbClr>
              </a:solidFill>
              <a:latin typeface="DM Sans Bold"/>
              <a:ea typeface="DM Sans Bold"/>
              <a:cs typeface="DM Sans Bold"/>
              <a:sym typeface="DM Sans Bold"/>
            </a:endParaRPr>
          </a:p>
          <a:p>
            <a:pPr marL="388620" lvl="1" indent="-194310" algn="l">
              <a:lnSpc>
                <a:spcPts val="1620"/>
              </a:lnSpc>
              <a:buFont typeface="Arial"/>
              <a:buChar char="•"/>
            </a:pPr>
            <a:r>
              <a:rPr lang="en-US" sz="1800" b="1" spc="-36">
                <a:solidFill>
                  <a:srgbClr val="FFFFFF">
                    <a:alpha val="83922"/>
                  </a:srgbClr>
                </a:solidFill>
                <a:latin typeface="DM Sans Bold"/>
                <a:ea typeface="DM Sans Bold"/>
                <a:cs typeface="DM Sans Bold"/>
                <a:sym typeface="DM Sans Bold"/>
              </a:rPr>
              <a:t> Automated image recognition drastically reduces the time required to identify and classify plant species.</a:t>
            </a:r>
          </a:p>
          <a:p>
            <a:pPr algn="l">
              <a:lnSpc>
                <a:spcPts val="1620"/>
              </a:lnSpc>
            </a:pPr>
            <a:endParaRPr lang="en-US" sz="1800" b="1" spc="-36">
              <a:solidFill>
                <a:srgbClr val="FFFFFF">
                  <a:alpha val="83922"/>
                </a:srgbClr>
              </a:solidFill>
              <a:latin typeface="DM Sans Bold"/>
              <a:ea typeface="DM Sans Bold"/>
              <a:cs typeface="DM Sans Bold"/>
              <a:sym typeface="DM Sans Bold"/>
            </a:endParaRPr>
          </a:p>
        </p:txBody>
      </p:sp>
      <p:sp>
        <p:nvSpPr>
          <p:cNvPr id="30" name="TextBox 30"/>
          <p:cNvSpPr txBox="1"/>
          <p:nvPr/>
        </p:nvSpPr>
        <p:spPr>
          <a:xfrm>
            <a:off x="2165043" y="7219511"/>
            <a:ext cx="705019" cy="398145"/>
          </a:xfrm>
          <a:prstGeom prst="rect">
            <a:avLst/>
          </a:prstGeom>
        </p:spPr>
        <p:txBody>
          <a:bodyPr lIns="0" tIns="0" rIns="0" bIns="0" rtlCol="0" anchor="t">
            <a:spAutoFit/>
          </a:bodyPr>
          <a:lstStyle/>
          <a:p>
            <a:pPr algn="l">
              <a:lnSpc>
                <a:spcPts val="2879"/>
              </a:lnSpc>
            </a:pPr>
            <a:r>
              <a:rPr lang="en-US" sz="3199" b="1" spc="-63">
                <a:solidFill>
                  <a:srgbClr val="A9C5CF">
                    <a:alpha val="83922"/>
                  </a:srgbClr>
                </a:solidFill>
                <a:latin typeface="DM Sans Bold"/>
                <a:ea typeface="DM Sans Bold"/>
                <a:cs typeface="DM Sans Bold"/>
                <a:sym typeface="DM Sans Bold"/>
              </a:rPr>
              <a:t>02</a:t>
            </a:r>
          </a:p>
        </p:txBody>
      </p:sp>
      <p:sp>
        <p:nvSpPr>
          <p:cNvPr id="31" name="TextBox 31"/>
          <p:cNvSpPr txBox="1"/>
          <p:nvPr/>
        </p:nvSpPr>
        <p:spPr>
          <a:xfrm>
            <a:off x="7574168" y="5139439"/>
            <a:ext cx="3610023" cy="1621156"/>
          </a:xfrm>
          <a:prstGeom prst="rect">
            <a:avLst/>
          </a:prstGeom>
        </p:spPr>
        <p:txBody>
          <a:bodyPr lIns="0" tIns="0" rIns="0" bIns="0" rtlCol="0" anchor="t">
            <a:spAutoFit/>
          </a:bodyPr>
          <a:lstStyle/>
          <a:p>
            <a:pPr algn="l">
              <a:lnSpc>
                <a:spcPts val="1620"/>
              </a:lnSpc>
            </a:pPr>
            <a:r>
              <a:rPr lang="en-US" sz="1800" b="1" spc="-36">
                <a:solidFill>
                  <a:srgbClr val="FFFFFF">
                    <a:alpha val="83922"/>
                  </a:srgbClr>
                </a:solidFill>
                <a:latin typeface="DM Sans Bold"/>
                <a:ea typeface="DM Sans Bold"/>
                <a:cs typeface="DM Sans Bold"/>
                <a:sym typeface="DM Sans Bold"/>
              </a:rPr>
              <a:t> Scalability and Mass Identification</a:t>
            </a:r>
          </a:p>
          <a:p>
            <a:pPr algn="l">
              <a:lnSpc>
                <a:spcPts val="1620"/>
              </a:lnSpc>
            </a:pPr>
            <a:endParaRPr lang="en-US" sz="1800" b="1" spc="-36">
              <a:solidFill>
                <a:srgbClr val="FFFFFF">
                  <a:alpha val="83922"/>
                </a:srgbClr>
              </a:solidFill>
              <a:latin typeface="DM Sans Bold"/>
              <a:ea typeface="DM Sans Bold"/>
              <a:cs typeface="DM Sans Bold"/>
              <a:sym typeface="DM Sans Bold"/>
            </a:endParaRPr>
          </a:p>
          <a:p>
            <a:pPr marL="388625" lvl="1" indent="-194312" algn="l">
              <a:lnSpc>
                <a:spcPts val="1620"/>
              </a:lnSpc>
              <a:buFont typeface="Arial"/>
              <a:buChar char="•"/>
            </a:pPr>
            <a:r>
              <a:rPr lang="en-US" sz="1800" b="1" spc="-36">
                <a:solidFill>
                  <a:srgbClr val="FFFFFF">
                    <a:alpha val="83922"/>
                  </a:srgbClr>
                </a:solidFill>
                <a:latin typeface="DM Sans Bold"/>
                <a:ea typeface="DM Sans Bold"/>
                <a:cs typeface="DM Sans Bold"/>
                <a:sym typeface="DM Sans Bold"/>
              </a:rPr>
              <a:t> Image recognition can be scaled to process large amounts of data, identifying multiple plant species in real-time.</a:t>
            </a:r>
          </a:p>
        </p:txBody>
      </p:sp>
      <p:sp>
        <p:nvSpPr>
          <p:cNvPr id="32" name="TextBox 32"/>
          <p:cNvSpPr txBox="1"/>
          <p:nvPr/>
        </p:nvSpPr>
        <p:spPr>
          <a:xfrm>
            <a:off x="6869149" y="5177539"/>
            <a:ext cx="705019" cy="398145"/>
          </a:xfrm>
          <a:prstGeom prst="rect">
            <a:avLst/>
          </a:prstGeom>
        </p:spPr>
        <p:txBody>
          <a:bodyPr lIns="0" tIns="0" rIns="0" bIns="0" rtlCol="0" anchor="t">
            <a:spAutoFit/>
          </a:bodyPr>
          <a:lstStyle/>
          <a:p>
            <a:pPr algn="l">
              <a:lnSpc>
                <a:spcPts val="2879"/>
              </a:lnSpc>
            </a:pPr>
            <a:r>
              <a:rPr lang="en-US" sz="3199" b="1" spc="-63">
                <a:solidFill>
                  <a:srgbClr val="A9C5CF">
                    <a:alpha val="83922"/>
                  </a:srgbClr>
                </a:solidFill>
                <a:latin typeface="DM Sans Bold"/>
                <a:ea typeface="DM Sans Bold"/>
                <a:cs typeface="DM Sans Bold"/>
                <a:sym typeface="DM Sans Bold"/>
              </a:rPr>
              <a:t>03</a:t>
            </a:r>
          </a:p>
        </p:txBody>
      </p:sp>
      <p:sp>
        <p:nvSpPr>
          <p:cNvPr id="33" name="TextBox 33"/>
          <p:cNvSpPr txBox="1"/>
          <p:nvPr/>
        </p:nvSpPr>
        <p:spPr>
          <a:xfrm>
            <a:off x="7574168" y="7181411"/>
            <a:ext cx="3610023" cy="1621156"/>
          </a:xfrm>
          <a:prstGeom prst="rect">
            <a:avLst/>
          </a:prstGeom>
        </p:spPr>
        <p:txBody>
          <a:bodyPr lIns="0" tIns="0" rIns="0" bIns="0" rtlCol="0" anchor="t">
            <a:spAutoFit/>
          </a:bodyPr>
          <a:lstStyle/>
          <a:p>
            <a:pPr algn="l">
              <a:lnSpc>
                <a:spcPts val="1620"/>
              </a:lnSpc>
            </a:pPr>
            <a:r>
              <a:rPr lang="en-US" sz="1800" b="1" spc="-36">
                <a:solidFill>
                  <a:srgbClr val="FFFFFF">
                    <a:alpha val="83922"/>
                  </a:srgbClr>
                </a:solidFill>
                <a:latin typeface="DM Sans Bold"/>
                <a:ea typeface="DM Sans Bold"/>
                <a:cs typeface="DM Sans Bold"/>
                <a:sym typeface="DM Sans Bold"/>
              </a:rPr>
              <a:t>Real-Time Monitoring and Decision Making</a:t>
            </a:r>
          </a:p>
          <a:p>
            <a:pPr algn="l">
              <a:lnSpc>
                <a:spcPts val="1620"/>
              </a:lnSpc>
            </a:pPr>
            <a:endParaRPr lang="en-US" sz="1800" b="1" spc="-36">
              <a:solidFill>
                <a:srgbClr val="FFFFFF">
                  <a:alpha val="83922"/>
                </a:srgbClr>
              </a:solidFill>
              <a:latin typeface="DM Sans Bold"/>
              <a:ea typeface="DM Sans Bold"/>
              <a:cs typeface="DM Sans Bold"/>
              <a:sym typeface="DM Sans Bold"/>
            </a:endParaRPr>
          </a:p>
          <a:p>
            <a:pPr marL="388625" lvl="1" indent="-194312" algn="l">
              <a:lnSpc>
                <a:spcPts val="1620"/>
              </a:lnSpc>
              <a:buFont typeface="Arial"/>
              <a:buChar char="•"/>
            </a:pPr>
            <a:r>
              <a:rPr lang="en-US" sz="1800" b="1" spc="-36">
                <a:solidFill>
                  <a:srgbClr val="FFFFFF">
                    <a:alpha val="83922"/>
                  </a:srgbClr>
                </a:solidFill>
                <a:latin typeface="DM Sans Bold"/>
                <a:ea typeface="DM Sans Bold"/>
                <a:cs typeface="DM Sans Bold"/>
                <a:sym typeface="DM Sans Bold"/>
              </a:rPr>
              <a:t>T</a:t>
            </a:r>
            <a:r>
              <a:rPr lang="en-US" sz="1800" spc="-36">
                <a:solidFill>
                  <a:srgbClr val="FFFFFF">
                    <a:alpha val="83922"/>
                  </a:srgbClr>
                </a:solidFill>
                <a:latin typeface="DM Sans"/>
                <a:ea typeface="DM Sans"/>
                <a:cs typeface="DM Sans"/>
                <a:sym typeface="DM Sans"/>
              </a:rPr>
              <a:t>he ability to identify plant species instantly allows for real-time data analysis and decision-making.</a:t>
            </a:r>
          </a:p>
          <a:p>
            <a:pPr algn="l">
              <a:lnSpc>
                <a:spcPts val="1620"/>
              </a:lnSpc>
            </a:pPr>
            <a:endParaRPr lang="en-US" sz="1800" spc="-36">
              <a:solidFill>
                <a:srgbClr val="FFFFFF">
                  <a:alpha val="83922"/>
                </a:srgbClr>
              </a:solidFill>
              <a:latin typeface="DM Sans"/>
              <a:ea typeface="DM Sans"/>
              <a:cs typeface="DM Sans"/>
              <a:sym typeface="DM Sans"/>
            </a:endParaRPr>
          </a:p>
        </p:txBody>
      </p:sp>
      <p:sp>
        <p:nvSpPr>
          <p:cNvPr id="34" name="TextBox 34"/>
          <p:cNvSpPr txBox="1"/>
          <p:nvPr/>
        </p:nvSpPr>
        <p:spPr>
          <a:xfrm>
            <a:off x="6869149" y="7219511"/>
            <a:ext cx="705019" cy="398145"/>
          </a:xfrm>
          <a:prstGeom prst="rect">
            <a:avLst/>
          </a:prstGeom>
        </p:spPr>
        <p:txBody>
          <a:bodyPr lIns="0" tIns="0" rIns="0" bIns="0" rtlCol="0" anchor="t">
            <a:spAutoFit/>
          </a:bodyPr>
          <a:lstStyle/>
          <a:p>
            <a:pPr algn="l">
              <a:lnSpc>
                <a:spcPts val="2879"/>
              </a:lnSpc>
            </a:pPr>
            <a:r>
              <a:rPr lang="en-US" sz="3199" b="1" spc="-63">
                <a:solidFill>
                  <a:srgbClr val="A9C5CF">
                    <a:alpha val="83922"/>
                  </a:srgbClr>
                </a:solidFill>
                <a:latin typeface="DM Sans Bold"/>
                <a:ea typeface="DM Sans Bold"/>
                <a:cs typeface="DM Sans Bold"/>
                <a:sym typeface="DM Sans Bold"/>
              </a:rPr>
              <a:t>04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21F26"/>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66787F"/>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66787F"/>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66787F"/>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TextBox 19"/>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Conclusion </a:t>
            </a:r>
          </a:p>
        </p:txBody>
      </p:sp>
      <p:sp>
        <p:nvSpPr>
          <p:cNvPr id="20" name="TextBox 20"/>
          <p:cNvSpPr txBox="1"/>
          <p:nvPr/>
        </p:nvSpPr>
        <p:spPr>
          <a:xfrm>
            <a:off x="9451814" y="849379"/>
            <a:ext cx="4128615"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BOTANIC MINDS</a:t>
            </a:r>
          </a:p>
        </p:txBody>
      </p:sp>
      <p:sp>
        <p:nvSpPr>
          <p:cNvPr id="21" name="TextBox 21"/>
          <p:cNvSpPr txBox="1"/>
          <p:nvPr/>
        </p:nvSpPr>
        <p:spPr>
          <a:xfrm>
            <a:off x="1444742" y="2632886"/>
            <a:ext cx="7775458" cy="1921510"/>
          </a:xfrm>
          <a:prstGeom prst="rect">
            <a:avLst/>
          </a:prstGeom>
        </p:spPr>
        <p:txBody>
          <a:bodyPr lIns="0" tIns="0" rIns="0" bIns="0" rtlCol="0" anchor="t">
            <a:spAutoFit/>
          </a:bodyPr>
          <a:lstStyle/>
          <a:p>
            <a:pPr algn="l">
              <a:lnSpc>
                <a:spcPts val="7400"/>
              </a:lnSpc>
            </a:pPr>
            <a:r>
              <a:rPr lang="en-US" sz="7400" b="1">
                <a:solidFill>
                  <a:srgbClr val="FFFFFF">
                    <a:alpha val="83922"/>
                  </a:srgbClr>
                </a:solidFill>
                <a:latin typeface="DM Sans Bold"/>
                <a:ea typeface="DM Sans Bold"/>
                <a:cs typeface="DM Sans Bold"/>
                <a:sym typeface="DM Sans Bold"/>
              </a:rPr>
              <a:t>Conclusion : </a:t>
            </a:r>
          </a:p>
          <a:p>
            <a:pPr algn="l">
              <a:lnSpc>
                <a:spcPts val="7400"/>
              </a:lnSpc>
            </a:pPr>
            <a:endParaRPr lang="en-US" sz="7400" b="1">
              <a:solidFill>
                <a:srgbClr val="FFFFFF">
                  <a:alpha val="83922"/>
                </a:srgbClr>
              </a:solidFill>
              <a:latin typeface="DM Sans Bold"/>
              <a:ea typeface="DM Sans Bold"/>
              <a:cs typeface="DM Sans Bold"/>
              <a:sym typeface="DM Sans Bold"/>
            </a:endParaRPr>
          </a:p>
        </p:txBody>
      </p:sp>
      <p:grpSp>
        <p:nvGrpSpPr>
          <p:cNvPr id="22" name="Group 22"/>
          <p:cNvGrpSpPr/>
          <p:nvPr/>
        </p:nvGrpSpPr>
        <p:grpSpPr>
          <a:xfrm>
            <a:off x="10073428" y="1302102"/>
            <a:ext cx="7714853" cy="8451949"/>
            <a:chOff x="0" y="0"/>
            <a:chExt cx="10286471" cy="11269265"/>
          </a:xfrm>
        </p:grpSpPr>
        <p:pic>
          <p:nvPicPr>
            <p:cNvPr id="23" name="Picture 23"/>
            <p:cNvPicPr>
              <a:picLocks noChangeAspect="1"/>
            </p:cNvPicPr>
            <p:nvPr/>
          </p:nvPicPr>
          <p:blipFill>
            <a:blip r:embed="rId2">
              <a:alphaModFix amt="85000"/>
            </a:blip>
            <a:srcRect t="13504" b="13504"/>
            <a:stretch>
              <a:fillRect/>
            </a:stretch>
          </p:blipFill>
          <p:spPr>
            <a:xfrm>
              <a:off x="0" y="0"/>
              <a:ext cx="10286471" cy="11269265"/>
            </a:xfrm>
            <a:prstGeom prst="rect">
              <a:avLst/>
            </a:prstGeom>
          </p:spPr>
        </p:pic>
      </p:grpSp>
      <p:sp>
        <p:nvSpPr>
          <p:cNvPr id="24" name="TextBox 24"/>
          <p:cNvSpPr txBox="1"/>
          <p:nvPr/>
        </p:nvSpPr>
        <p:spPr>
          <a:xfrm>
            <a:off x="2617138" y="5309536"/>
            <a:ext cx="6062678" cy="3686176"/>
          </a:xfrm>
          <a:prstGeom prst="rect">
            <a:avLst/>
          </a:prstGeom>
        </p:spPr>
        <p:txBody>
          <a:bodyPr lIns="0" tIns="0" rIns="0" bIns="0" rtlCol="0" anchor="t">
            <a:spAutoFit/>
          </a:bodyPr>
          <a:lstStyle/>
          <a:p>
            <a:pPr marL="431804" lvl="1" indent="-215902" algn="l">
              <a:lnSpc>
                <a:spcPts val="1800"/>
              </a:lnSpc>
              <a:buFont typeface="Arial"/>
              <a:buChar char="•"/>
            </a:pPr>
            <a:r>
              <a:rPr lang="en-US" sz="2000" spc="-40">
                <a:solidFill>
                  <a:srgbClr val="FFFFFF">
                    <a:alpha val="83922"/>
                  </a:srgbClr>
                </a:solidFill>
                <a:latin typeface="DM Sans"/>
                <a:ea typeface="DM Sans"/>
                <a:cs typeface="DM Sans"/>
                <a:sym typeface="DM Sans"/>
              </a:rPr>
              <a:t>This project successfully implemented image recognition techniques to accurately and efficiently identify plant species based on their leaf characteristics.</a:t>
            </a:r>
          </a:p>
          <a:p>
            <a:pPr marL="431804" lvl="1" indent="-215902" algn="l">
              <a:lnSpc>
                <a:spcPts val="1800"/>
              </a:lnSpc>
              <a:buFont typeface="Arial"/>
              <a:buChar char="•"/>
            </a:pPr>
            <a:r>
              <a:rPr lang="en-US" sz="2000" spc="-40">
                <a:solidFill>
                  <a:srgbClr val="FFFFFF">
                    <a:alpha val="83922"/>
                  </a:srgbClr>
                </a:solidFill>
                <a:latin typeface="DM Sans"/>
                <a:ea typeface="DM Sans"/>
                <a:cs typeface="DM Sans"/>
                <a:sym typeface="DM Sans"/>
              </a:rPr>
              <a:t>We achieved high accuracy in leaf identification, demonstrating the potential of image recognition to revolutionize plant classification.</a:t>
            </a:r>
          </a:p>
          <a:p>
            <a:pPr marL="431804" lvl="1" indent="-215902" algn="l">
              <a:lnSpc>
                <a:spcPts val="1800"/>
              </a:lnSpc>
              <a:buFont typeface="Arial"/>
              <a:buChar char="•"/>
            </a:pPr>
            <a:r>
              <a:rPr lang="en-US" sz="2000" spc="-40">
                <a:solidFill>
                  <a:srgbClr val="FFFFFF">
                    <a:alpha val="83922"/>
                  </a:srgbClr>
                </a:solidFill>
                <a:latin typeface="DM Sans"/>
                <a:ea typeface="DM Sans"/>
                <a:cs typeface="DM Sans"/>
                <a:sym typeface="DM Sans"/>
              </a:rPr>
              <a:t>The system is capable of real-time identification, providing instant feedback that is essential in fields such as agriculture, botany, and environmental conservation.</a:t>
            </a:r>
          </a:p>
          <a:p>
            <a:pPr marL="431804" lvl="1" indent="-215902" algn="l">
              <a:lnSpc>
                <a:spcPts val="1800"/>
              </a:lnSpc>
              <a:buFont typeface="Arial"/>
              <a:buChar char="•"/>
            </a:pPr>
            <a:r>
              <a:rPr lang="en-US" sz="2000" spc="-40">
                <a:solidFill>
                  <a:srgbClr val="FFFFFF">
                    <a:alpha val="83922"/>
                  </a:srgbClr>
                </a:solidFill>
                <a:latin typeface="DM Sans"/>
                <a:ea typeface="DM Sans"/>
                <a:cs typeface="DM Sans"/>
                <a:sym typeface="DM Sans"/>
              </a:rPr>
              <a:t>"In conclusion, plant leaf identification using image recognition is a powerful solution that has the potential to transform how we interact with plant species, making the process faster, more accurate, and accessible to all."</a:t>
            </a:r>
          </a:p>
        </p:txBody>
      </p:sp>
      <p:sp>
        <p:nvSpPr>
          <p:cNvPr id="25" name="AutoShape 25"/>
          <p:cNvSpPr/>
          <p:nvPr/>
        </p:nvSpPr>
        <p:spPr>
          <a:xfrm flipH="1">
            <a:off x="2617138" y="5143500"/>
            <a:ext cx="0" cy="3878329"/>
          </a:xfrm>
          <a:prstGeom prst="line">
            <a:avLst/>
          </a:prstGeom>
          <a:ln w="38100" cap="flat">
            <a:solidFill>
              <a:srgbClr val="FFFFFF">
                <a:alpha val="80000"/>
              </a:srgbClr>
            </a:solidFill>
            <a:prstDash val="solid"/>
            <a:headEnd type="none" w="sm" len="sm"/>
            <a:tailEnd type="none" w="sm" len="sm"/>
          </a:ln>
        </p:spPr>
      </p:sp>
      <p:sp>
        <p:nvSpPr>
          <p:cNvPr id="26" name="AutoShape 26"/>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sp>
        <p:nvSpPr>
          <p:cNvPr id="27" name="TextBox 27"/>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6787F"/>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121F26"/>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121F26"/>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121F26"/>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TextBox 19"/>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Quotes</a:t>
            </a:r>
          </a:p>
        </p:txBody>
      </p:sp>
      <p:sp>
        <p:nvSpPr>
          <p:cNvPr id="20" name="TextBox 20"/>
          <p:cNvSpPr txBox="1"/>
          <p:nvPr/>
        </p:nvSpPr>
        <p:spPr>
          <a:xfrm>
            <a:off x="9451814" y="849379"/>
            <a:ext cx="4128615"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BOTANIC MINDS</a:t>
            </a:r>
          </a:p>
        </p:txBody>
      </p:sp>
      <p:sp>
        <p:nvSpPr>
          <p:cNvPr id="21" name="TextBox 21"/>
          <p:cNvSpPr txBox="1"/>
          <p:nvPr/>
        </p:nvSpPr>
        <p:spPr>
          <a:xfrm>
            <a:off x="1444742" y="2833400"/>
            <a:ext cx="7040762" cy="2310100"/>
          </a:xfrm>
          <a:prstGeom prst="rect">
            <a:avLst/>
          </a:prstGeom>
        </p:spPr>
        <p:txBody>
          <a:bodyPr lIns="0" tIns="0" rIns="0" bIns="0" rtlCol="0" anchor="t">
            <a:spAutoFit/>
          </a:bodyPr>
          <a:lstStyle/>
          <a:p>
            <a:pPr algn="l">
              <a:lnSpc>
                <a:spcPts val="8902"/>
              </a:lnSpc>
            </a:pPr>
            <a:r>
              <a:rPr lang="en-US" sz="8902" b="1">
                <a:solidFill>
                  <a:srgbClr val="FFFFFF">
                    <a:alpha val="83922"/>
                  </a:srgbClr>
                </a:solidFill>
                <a:latin typeface="DM Sans Bold"/>
                <a:ea typeface="DM Sans Bold"/>
                <a:cs typeface="DM Sans Bold"/>
                <a:sym typeface="DM Sans Bold"/>
              </a:rPr>
              <a:t>Quotes Today</a:t>
            </a:r>
          </a:p>
        </p:txBody>
      </p:sp>
      <p:grpSp>
        <p:nvGrpSpPr>
          <p:cNvPr id="22" name="Group 22"/>
          <p:cNvGrpSpPr/>
          <p:nvPr/>
        </p:nvGrpSpPr>
        <p:grpSpPr>
          <a:xfrm>
            <a:off x="10073428" y="1302102"/>
            <a:ext cx="7714853" cy="8451949"/>
            <a:chOff x="0" y="0"/>
            <a:chExt cx="10286471" cy="11269265"/>
          </a:xfrm>
        </p:grpSpPr>
        <p:pic>
          <p:nvPicPr>
            <p:cNvPr id="23" name="Picture 23"/>
            <p:cNvPicPr>
              <a:picLocks noChangeAspect="1"/>
            </p:cNvPicPr>
            <p:nvPr/>
          </p:nvPicPr>
          <p:blipFill>
            <a:blip r:embed="rId2">
              <a:alphaModFix amt="85000"/>
            </a:blip>
            <a:srcRect t="13504" b="13504"/>
            <a:stretch>
              <a:fillRect/>
            </a:stretch>
          </p:blipFill>
          <p:spPr>
            <a:xfrm>
              <a:off x="0" y="0"/>
              <a:ext cx="10286471" cy="11269265"/>
            </a:xfrm>
            <a:prstGeom prst="rect">
              <a:avLst/>
            </a:prstGeom>
          </p:spPr>
        </p:pic>
      </p:grpSp>
      <p:sp>
        <p:nvSpPr>
          <p:cNvPr id="24" name="TextBox 24"/>
          <p:cNvSpPr txBox="1"/>
          <p:nvPr/>
        </p:nvSpPr>
        <p:spPr>
          <a:xfrm>
            <a:off x="2795694" y="6174255"/>
            <a:ext cx="6936047" cy="1128651"/>
          </a:xfrm>
          <a:prstGeom prst="rect">
            <a:avLst/>
          </a:prstGeom>
        </p:spPr>
        <p:txBody>
          <a:bodyPr lIns="0" tIns="0" rIns="0" bIns="0" rtlCol="0" anchor="t">
            <a:spAutoFit/>
          </a:bodyPr>
          <a:lstStyle/>
          <a:p>
            <a:pPr algn="l">
              <a:lnSpc>
                <a:spcPts val="4366"/>
              </a:lnSpc>
            </a:pPr>
            <a:r>
              <a:rPr lang="en-US" sz="4851" i="1" spc="-97">
                <a:solidFill>
                  <a:srgbClr val="FFFFFF">
                    <a:alpha val="83922"/>
                  </a:srgbClr>
                </a:solidFill>
                <a:latin typeface="DM Sans Italics"/>
                <a:ea typeface="DM Sans Italics"/>
                <a:cs typeface="DM Sans Italics"/>
                <a:sym typeface="DM Sans Italics"/>
              </a:rPr>
              <a:t>"The best way to predict the future is to invent it."</a:t>
            </a:r>
          </a:p>
        </p:txBody>
      </p:sp>
      <p:sp>
        <p:nvSpPr>
          <p:cNvPr id="25" name="AutoShape 25"/>
          <p:cNvSpPr/>
          <p:nvPr/>
        </p:nvSpPr>
        <p:spPr>
          <a:xfrm>
            <a:off x="2542515" y="5656288"/>
            <a:ext cx="0" cy="2053396"/>
          </a:xfrm>
          <a:prstGeom prst="line">
            <a:avLst/>
          </a:prstGeom>
          <a:ln w="38100" cap="flat">
            <a:solidFill>
              <a:srgbClr val="FFFFFF">
                <a:alpha val="80000"/>
              </a:srgbClr>
            </a:solidFill>
            <a:prstDash val="solid"/>
            <a:headEnd type="none" w="sm" len="sm"/>
            <a:tailEnd type="none" w="sm" len="sm"/>
          </a:ln>
        </p:spPr>
      </p:sp>
      <p:sp>
        <p:nvSpPr>
          <p:cNvPr id="26" name="AutoShape 26"/>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sp>
        <p:nvSpPr>
          <p:cNvPr id="27" name="TextBox 27"/>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6787F"/>
        </a:solidFill>
        <a:effectLst/>
      </p:bgPr>
    </p:bg>
    <p:spTree>
      <p:nvGrpSpPr>
        <p:cNvPr id="1" name=""/>
        <p:cNvGrpSpPr/>
        <p:nvPr/>
      </p:nvGrpSpPr>
      <p:grpSpPr>
        <a:xfrm>
          <a:off x="0" y="0"/>
          <a:ext cx="0" cy="0"/>
          <a:chOff x="0" y="0"/>
          <a:chExt cx="0" cy="0"/>
        </a:xfrm>
      </p:grpSpPr>
      <p:grpSp>
        <p:nvGrpSpPr>
          <p:cNvPr id="2" name="Group 2"/>
          <p:cNvGrpSpPr/>
          <p:nvPr/>
        </p:nvGrpSpPr>
        <p:grpSpPr>
          <a:xfrm>
            <a:off x="8787953" y="532949"/>
            <a:ext cx="4792477" cy="3086100"/>
            <a:chOff x="0" y="0"/>
            <a:chExt cx="6389969" cy="4114800"/>
          </a:xfrm>
        </p:grpSpPr>
        <p:grpSp>
          <p:nvGrpSpPr>
            <p:cNvPr id="3" name="Group 3"/>
            <p:cNvGrpSpPr/>
            <p:nvPr/>
          </p:nvGrpSpPr>
          <p:grpSpPr>
            <a:xfrm>
              <a:off x="1886330" y="0"/>
              <a:ext cx="4503639" cy="4114800"/>
              <a:chOff x="0" y="0"/>
              <a:chExt cx="889608" cy="812800"/>
            </a:xfrm>
          </p:grpSpPr>
          <p:sp>
            <p:nvSpPr>
              <p:cNvPr id="4" name="Freeform 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p:spPr>
          </p:sp>
          <p:sp>
            <p:nvSpPr>
              <p:cNvPr id="5" name="TextBox 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0"/>
              <a:ext cx="4503639" cy="3086100"/>
              <a:chOff x="0" y="0"/>
              <a:chExt cx="889608" cy="609600"/>
            </a:xfrm>
          </p:grpSpPr>
          <p:sp>
            <p:nvSpPr>
              <p:cNvPr id="7" name="Freeform 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p:spPr>
          </p:sp>
          <p:sp>
            <p:nvSpPr>
              <p:cNvPr id="8" name="TextBox 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grpSp>
        <p:nvGrpSpPr>
          <p:cNvPr id="9" name="Group 9"/>
          <p:cNvGrpSpPr/>
          <p:nvPr/>
        </p:nvGrpSpPr>
        <p:grpSpPr>
          <a:xfrm>
            <a:off x="499719" y="1302102"/>
            <a:ext cx="17288562" cy="8451949"/>
            <a:chOff x="0" y="0"/>
            <a:chExt cx="4553366" cy="2226028"/>
          </a:xfrm>
        </p:grpSpPr>
        <p:sp>
          <p:nvSpPr>
            <p:cNvPr id="10" name="Freeform 10"/>
            <p:cNvSpPr/>
            <p:nvPr/>
          </p:nvSpPr>
          <p:spPr>
            <a:xfrm>
              <a:off x="0" y="0"/>
              <a:ext cx="4553366" cy="2226028"/>
            </a:xfrm>
            <a:custGeom>
              <a:avLst/>
              <a:gdLst/>
              <a:ahLst/>
              <a:cxnLst/>
              <a:rect l="l" t="t" r="r" b="b"/>
              <a:pathLst>
                <a:path w="4553366" h="2226028">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121F26"/>
            </a:solidFill>
          </p:spPr>
        </p:sp>
        <p:sp>
          <p:nvSpPr>
            <p:cNvPr id="11" name="TextBox 11"/>
            <p:cNvSpPr txBox="1"/>
            <p:nvPr/>
          </p:nvSpPr>
          <p:spPr>
            <a:xfrm>
              <a:off x="0" y="-38100"/>
              <a:ext cx="4553366" cy="2264128"/>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995804" y="532949"/>
            <a:ext cx="4792477" cy="3086100"/>
            <a:chOff x="0" y="0"/>
            <a:chExt cx="6389969" cy="4114800"/>
          </a:xfrm>
        </p:grpSpPr>
        <p:grpSp>
          <p:nvGrpSpPr>
            <p:cNvPr id="13" name="Group 13"/>
            <p:cNvGrpSpPr/>
            <p:nvPr/>
          </p:nvGrpSpPr>
          <p:grpSpPr>
            <a:xfrm>
              <a:off x="1886330" y="0"/>
              <a:ext cx="4503639" cy="4114800"/>
              <a:chOff x="0" y="0"/>
              <a:chExt cx="889608" cy="812800"/>
            </a:xfrm>
          </p:grpSpPr>
          <p:sp>
            <p:nvSpPr>
              <p:cNvPr id="14" name="Freeform 14"/>
              <p:cNvSpPr/>
              <p:nvPr/>
            </p:nvSpPr>
            <p:spPr>
              <a:xfrm>
                <a:off x="0" y="0"/>
                <a:ext cx="889608" cy="812800"/>
              </a:xfrm>
              <a:custGeom>
                <a:avLst/>
                <a:gdLst/>
                <a:ahLst/>
                <a:cxnLst/>
                <a:rect l="l" t="t" r="r" b="b"/>
                <a:pathLst>
                  <a:path w="889608" h="81280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121F26"/>
              </a:solidFill>
            </p:spPr>
          </p:sp>
          <p:sp>
            <p:nvSpPr>
              <p:cNvPr id="15" name="TextBox 15"/>
              <p:cNvSpPr txBox="1"/>
              <p:nvPr/>
            </p:nvSpPr>
            <p:spPr>
              <a:xfrm>
                <a:off x="0" y="-38100"/>
                <a:ext cx="889608" cy="8509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4503639" cy="3086100"/>
              <a:chOff x="0" y="0"/>
              <a:chExt cx="889608" cy="609600"/>
            </a:xfrm>
          </p:grpSpPr>
          <p:sp>
            <p:nvSpPr>
              <p:cNvPr id="17" name="Freeform 17"/>
              <p:cNvSpPr/>
              <p:nvPr/>
            </p:nvSpPr>
            <p:spPr>
              <a:xfrm>
                <a:off x="13922" y="0"/>
                <a:ext cx="861764" cy="609600"/>
              </a:xfrm>
              <a:custGeom>
                <a:avLst/>
                <a:gdLst/>
                <a:ahLst/>
                <a:cxnLst/>
                <a:rect l="l" t="t" r="r" b="b"/>
                <a:pathLst>
                  <a:path w="861764" h="60960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121F26"/>
              </a:solidFill>
            </p:spPr>
          </p:sp>
          <p:sp>
            <p:nvSpPr>
              <p:cNvPr id="18" name="TextBox 18"/>
              <p:cNvSpPr txBox="1"/>
              <p:nvPr/>
            </p:nvSpPr>
            <p:spPr>
              <a:xfrm>
                <a:off x="101600" y="-38100"/>
                <a:ext cx="686408" cy="647700"/>
              </a:xfrm>
              <a:prstGeom prst="rect">
                <a:avLst/>
              </a:prstGeom>
            </p:spPr>
            <p:txBody>
              <a:bodyPr lIns="50800" tIns="50800" rIns="50800" bIns="50800" rtlCol="0" anchor="ctr"/>
              <a:lstStyle/>
              <a:p>
                <a:pPr algn="ctr">
                  <a:lnSpc>
                    <a:spcPts val="2659"/>
                  </a:lnSpc>
                </a:pPr>
                <a:endParaRPr/>
              </a:p>
            </p:txBody>
          </p:sp>
        </p:grpSp>
      </p:grpSp>
      <p:sp>
        <p:nvSpPr>
          <p:cNvPr id="19" name="TextBox 19"/>
          <p:cNvSpPr txBox="1"/>
          <p:nvPr/>
        </p:nvSpPr>
        <p:spPr>
          <a:xfrm>
            <a:off x="13580429" y="849379"/>
            <a:ext cx="4207852"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Contact</a:t>
            </a:r>
          </a:p>
        </p:txBody>
      </p:sp>
      <p:sp>
        <p:nvSpPr>
          <p:cNvPr id="20" name="TextBox 20"/>
          <p:cNvSpPr txBox="1"/>
          <p:nvPr/>
        </p:nvSpPr>
        <p:spPr>
          <a:xfrm>
            <a:off x="9451814" y="849379"/>
            <a:ext cx="4128615" cy="331470"/>
          </a:xfrm>
          <a:prstGeom prst="rect">
            <a:avLst/>
          </a:prstGeom>
        </p:spPr>
        <p:txBody>
          <a:bodyPr lIns="0" tIns="0" rIns="0" bIns="0" rtlCol="0" anchor="t">
            <a:spAutoFit/>
          </a:bodyPr>
          <a:lstStyle/>
          <a:p>
            <a:pPr algn="ctr">
              <a:lnSpc>
                <a:spcPts val="2430"/>
              </a:lnSpc>
            </a:pPr>
            <a:r>
              <a:rPr lang="en-US" sz="2700" spc="-54">
                <a:solidFill>
                  <a:srgbClr val="FFFFFF">
                    <a:alpha val="83922"/>
                  </a:srgbClr>
                </a:solidFill>
                <a:latin typeface="DM Sans"/>
                <a:ea typeface="DM Sans"/>
                <a:cs typeface="DM Sans"/>
                <a:sym typeface="DM Sans"/>
              </a:rPr>
              <a:t>BOTANIC MINDS</a:t>
            </a:r>
          </a:p>
        </p:txBody>
      </p:sp>
      <p:sp>
        <p:nvSpPr>
          <p:cNvPr id="21" name="TextBox 21"/>
          <p:cNvSpPr txBox="1"/>
          <p:nvPr/>
        </p:nvSpPr>
        <p:spPr>
          <a:xfrm>
            <a:off x="1648589" y="2610502"/>
            <a:ext cx="5661441" cy="1844868"/>
          </a:xfrm>
          <a:prstGeom prst="rect">
            <a:avLst/>
          </a:prstGeom>
        </p:spPr>
        <p:txBody>
          <a:bodyPr lIns="0" tIns="0" rIns="0" bIns="0" rtlCol="0" anchor="t">
            <a:spAutoFit/>
          </a:bodyPr>
          <a:lstStyle/>
          <a:p>
            <a:pPr algn="l">
              <a:lnSpc>
                <a:spcPts val="7158"/>
              </a:lnSpc>
            </a:pPr>
            <a:r>
              <a:rPr lang="en-US" sz="7158" b="1">
                <a:solidFill>
                  <a:srgbClr val="FFFFFF">
                    <a:alpha val="83922"/>
                  </a:srgbClr>
                </a:solidFill>
                <a:latin typeface="DM Sans Bold"/>
                <a:ea typeface="DM Sans Bold"/>
                <a:cs typeface="DM Sans Bold"/>
                <a:sym typeface="DM Sans Bold"/>
              </a:rPr>
              <a:t>Our Contact Here</a:t>
            </a:r>
          </a:p>
        </p:txBody>
      </p:sp>
      <p:grpSp>
        <p:nvGrpSpPr>
          <p:cNvPr id="22" name="Group 22"/>
          <p:cNvGrpSpPr/>
          <p:nvPr/>
        </p:nvGrpSpPr>
        <p:grpSpPr>
          <a:xfrm>
            <a:off x="10073428" y="1302102"/>
            <a:ext cx="7714853" cy="8451949"/>
            <a:chOff x="0" y="0"/>
            <a:chExt cx="10286471" cy="11269265"/>
          </a:xfrm>
        </p:grpSpPr>
        <p:pic>
          <p:nvPicPr>
            <p:cNvPr id="23" name="Picture 23"/>
            <p:cNvPicPr>
              <a:picLocks noChangeAspect="1"/>
            </p:cNvPicPr>
            <p:nvPr/>
          </p:nvPicPr>
          <p:blipFill>
            <a:blip r:embed="rId2">
              <a:alphaModFix amt="85000"/>
            </a:blip>
            <a:srcRect t="13504" b="13504"/>
            <a:stretch>
              <a:fillRect/>
            </a:stretch>
          </p:blipFill>
          <p:spPr>
            <a:xfrm>
              <a:off x="0" y="0"/>
              <a:ext cx="10286471" cy="11269265"/>
            </a:xfrm>
            <a:prstGeom prst="rect">
              <a:avLst/>
            </a:prstGeom>
          </p:spPr>
        </p:pic>
      </p:grpSp>
      <p:sp>
        <p:nvSpPr>
          <p:cNvPr id="24" name="AutoShape 24"/>
          <p:cNvSpPr/>
          <p:nvPr/>
        </p:nvSpPr>
        <p:spPr>
          <a:xfrm flipV="1">
            <a:off x="16647781" y="9021829"/>
            <a:ext cx="439649" cy="0"/>
          </a:xfrm>
          <a:prstGeom prst="line">
            <a:avLst/>
          </a:prstGeom>
          <a:ln w="38100" cap="rnd">
            <a:solidFill>
              <a:srgbClr val="FFFFFF">
                <a:alpha val="83922"/>
              </a:srgbClr>
            </a:solidFill>
            <a:prstDash val="solid"/>
            <a:headEnd type="none" w="sm" len="sm"/>
            <a:tailEnd type="arrow" w="med" len="sm"/>
          </a:ln>
        </p:spPr>
      </p:sp>
      <p:sp>
        <p:nvSpPr>
          <p:cNvPr id="25" name="TextBox 25"/>
          <p:cNvSpPr txBox="1"/>
          <p:nvPr/>
        </p:nvSpPr>
        <p:spPr>
          <a:xfrm>
            <a:off x="9731741" y="8875144"/>
            <a:ext cx="6815912" cy="331470"/>
          </a:xfrm>
          <a:prstGeom prst="rect">
            <a:avLst/>
          </a:prstGeom>
        </p:spPr>
        <p:txBody>
          <a:bodyPr lIns="0" tIns="0" rIns="0" bIns="0" rtlCol="0" anchor="t">
            <a:spAutoFit/>
          </a:bodyPr>
          <a:lstStyle/>
          <a:p>
            <a:pPr algn="r">
              <a:lnSpc>
                <a:spcPts val="2430"/>
              </a:lnSpc>
            </a:pPr>
            <a:r>
              <a:rPr lang="en-US" sz="2700" spc="-54">
                <a:solidFill>
                  <a:srgbClr val="FFFFFF">
                    <a:alpha val="83922"/>
                  </a:srgbClr>
                </a:solidFill>
                <a:latin typeface="DM Sans"/>
                <a:ea typeface="DM Sans"/>
                <a:cs typeface="DM Sans"/>
                <a:sym typeface="DM Sans"/>
              </a:rPr>
              <a:t>Next</a:t>
            </a:r>
          </a:p>
        </p:txBody>
      </p:sp>
      <p:sp>
        <p:nvSpPr>
          <p:cNvPr id="26" name="AutoShape 26"/>
          <p:cNvSpPr/>
          <p:nvPr/>
        </p:nvSpPr>
        <p:spPr>
          <a:xfrm>
            <a:off x="2413291" y="5248668"/>
            <a:ext cx="0" cy="3084212"/>
          </a:xfrm>
          <a:prstGeom prst="line">
            <a:avLst/>
          </a:prstGeom>
          <a:ln w="38100" cap="flat">
            <a:solidFill>
              <a:srgbClr val="FFFFFF">
                <a:alpha val="80000"/>
              </a:srgbClr>
            </a:solidFill>
            <a:prstDash val="solid"/>
            <a:headEnd type="none" w="sm" len="sm"/>
            <a:tailEnd type="none" w="sm" len="sm"/>
          </a:ln>
        </p:spPr>
      </p:sp>
      <p:sp>
        <p:nvSpPr>
          <p:cNvPr id="27" name="TextBox 27"/>
          <p:cNvSpPr txBox="1"/>
          <p:nvPr/>
        </p:nvSpPr>
        <p:spPr>
          <a:xfrm>
            <a:off x="3081322" y="6145212"/>
            <a:ext cx="6062677" cy="318135"/>
          </a:xfrm>
          <a:prstGeom prst="rect">
            <a:avLst/>
          </a:prstGeom>
        </p:spPr>
        <p:txBody>
          <a:bodyPr lIns="0" tIns="0" rIns="0" bIns="0" rtlCol="0" anchor="t">
            <a:spAutoFit/>
          </a:bodyPr>
          <a:lstStyle/>
          <a:p>
            <a:pPr algn="l">
              <a:lnSpc>
                <a:spcPts val="2340"/>
              </a:lnSpc>
            </a:pPr>
            <a:r>
              <a:rPr lang="en-US" sz="2600" spc="-52">
                <a:solidFill>
                  <a:srgbClr val="FFFFFF">
                    <a:alpha val="83922"/>
                  </a:srgbClr>
                </a:solidFill>
                <a:latin typeface="DM Sans"/>
                <a:ea typeface="DM Sans"/>
                <a:cs typeface="DM Sans"/>
                <a:sym typeface="DM Sans"/>
              </a:rPr>
              <a:t>+123-456-7890</a:t>
            </a:r>
          </a:p>
        </p:txBody>
      </p:sp>
      <p:sp>
        <p:nvSpPr>
          <p:cNvPr id="28" name="TextBox 28"/>
          <p:cNvSpPr txBox="1"/>
          <p:nvPr/>
        </p:nvSpPr>
        <p:spPr>
          <a:xfrm>
            <a:off x="3081322" y="6726956"/>
            <a:ext cx="6062677" cy="318135"/>
          </a:xfrm>
          <a:prstGeom prst="rect">
            <a:avLst/>
          </a:prstGeom>
        </p:spPr>
        <p:txBody>
          <a:bodyPr lIns="0" tIns="0" rIns="0" bIns="0" rtlCol="0" anchor="t">
            <a:spAutoFit/>
          </a:bodyPr>
          <a:lstStyle/>
          <a:p>
            <a:pPr algn="l">
              <a:lnSpc>
                <a:spcPts val="2340"/>
              </a:lnSpc>
            </a:pPr>
            <a:r>
              <a:rPr lang="en-US" sz="2600" spc="-52">
                <a:solidFill>
                  <a:srgbClr val="FFFFFF">
                    <a:alpha val="83922"/>
                  </a:srgbClr>
                </a:solidFill>
                <a:latin typeface="DM Sans"/>
                <a:ea typeface="DM Sans"/>
                <a:cs typeface="DM Sans"/>
                <a:sym typeface="DM Sans"/>
              </a:rPr>
              <a:t>www.reallygreatsite.com</a:t>
            </a:r>
          </a:p>
        </p:txBody>
      </p:sp>
      <p:sp>
        <p:nvSpPr>
          <p:cNvPr id="29" name="TextBox 29"/>
          <p:cNvSpPr txBox="1"/>
          <p:nvPr/>
        </p:nvSpPr>
        <p:spPr>
          <a:xfrm>
            <a:off x="3081322" y="7311791"/>
            <a:ext cx="6062677" cy="318135"/>
          </a:xfrm>
          <a:prstGeom prst="rect">
            <a:avLst/>
          </a:prstGeom>
        </p:spPr>
        <p:txBody>
          <a:bodyPr lIns="0" tIns="0" rIns="0" bIns="0" rtlCol="0" anchor="t">
            <a:spAutoFit/>
          </a:bodyPr>
          <a:lstStyle/>
          <a:p>
            <a:pPr algn="l">
              <a:lnSpc>
                <a:spcPts val="2340"/>
              </a:lnSpc>
            </a:pPr>
            <a:r>
              <a:rPr lang="en-US" sz="2600" spc="-52">
                <a:solidFill>
                  <a:srgbClr val="FFFFFF">
                    <a:alpha val="83922"/>
                  </a:srgbClr>
                </a:solidFill>
                <a:latin typeface="DM Sans"/>
                <a:ea typeface="DM Sans"/>
                <a:cs typeface="DM Sans"/>
                <a:sym typeface="DM Sans"/>
              </a:rPr>
              <a:t>hello@reallygreatsite.com</a:t>
            </a:r>
          </a:p>
        </p:txBody>
      </p:sp>
      <p:sp>
        <p:nvSpPr>
          <p:cNvPr id="30" name="TextBox 30"/>
          <p:cNvSpPr txBox="1"/>
          <p:nvPr/>
        </p:nvSpPr>
        <p:spPr>
          <a:xfrm>
            <a:off x="3081322" y="7893536"/>
            <a:ext cx="6062677" cy="318135"/>
          </a:xfrm>
          <a:prstGeom prst="rect">
            <a:avLst/>
          </a:prstGeom>
        </p:spPr>
        <p:txBody>
          <a:bodyPr lIns="0" tIns="0" rIns="0" bIns="0" rtlCol="0" anchor="t">
            <a:spAutoFit/>
          </a:bodyPr>
          <a:lstStyle/>
          <a:p>
            <a:pPr algn="l">
              <a:lnSpc>
                <a:spcPts val="2340"/>
              </a:lnSpc>
            </a:pPr>
            <a:r>
              <a:rPr lang="en-US" sz="2600" spc="-52">
                <a:solidFill>
                  <a:srgbClr val="FFFFFF">
                    <a:alpha val="83922"/>
                  </a:srgbClr>
                </a:solidFill>
                <a:latin typeface="DM Sans"/>
                <a:ea typeface="DM Sans"/>
                <a:cs typeface="DM Sans"/>
                <a:sym typeface="DM Sans"/>
              </a:rPr>
              <a:t>123 Anywhere ST., Any City, ST 12345</a:t>
            </a:r>
          </a:p>
        </p:txBody>
      </p:sp>
      <p:sp>
        <p:nvSpPr>
          <p:cNvPr id="31" name="TextBox 31"/>
          <p:cNvSpPr txBox="1"/>
          <p:nvPr/>
        </p:nvSpPr>
        <p:spPr>
          <a:xfrm>
            <a:off x="3081322" y="5267325"/>
            <a:ext cx="6062677" cy="552448"/>
          </a:xfrm>
          <a:prstGeom prst="rect">
            <a:avLst/>
          </a:prstGeom>
        </p:spPr>
        <p:txBody>
          <a:bodyPr lIns="0" tIns="0" rIns="0" bIns="0" rtlCol="0" anchor="t">
            <a:spAutoFit/>
          </a:bodyPr>
          <a:lstStyle/>
          <a:p>
            <a:pPr algn="l">
              <a:lnSpc>
                <a:spcPts val="4049"/>
              </a:lnSpc>
            </a:pPr>
            <a:r>
              <a:rPr lang="en-US" sz="4499" i="1" spc="-89">
                <a:solidFill>
                  <a:srgbClr val="A9C5CF">
                    <a:alpha val="83922"/>
                  </a:srgbClr>
                </a:solidFill>
                <a:latin typeface="DM Sans Italics"/>
                <a:ea typeface="DM Sans Italics"/>
                <a:cs typeface="DM Sans Italics"/>
                <a:sym typeface="DM Sans Italics"/>
              </a:rPr>
              <a:t>Let's work together</a:t>
            </a: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102</TotalTime>
  <Words>709</Words>
  <Application>Microsoft Office PowerPoint</Application>
  <PresentationFormat>Custom</PresentationFormat>
  <Paragraphs>78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DM Sans Italics</vt:lpstr>
      <vt:lpstr>DM Sans</vt:lpstr>
      <vt:lpstr>Arial</vt:lpstr>
      <vt:lpstr>Calibri</vt:lpstr>
      <vt:lpstr>DM Sans Bold</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Gardening and Planting Business Presentation</dc:title>
  <dc:creator>HP</dc:creator>
  <cp:lastModifiedBy>HP</cp:lastModifiedBy>
  <cp:revision>7</cp:revision>
  <dcterms:created xsi:type="dcterms:W3CDTF">2006-08-16T00:00:00Z</dcterms:created>
  <dcterms:modified xsi:type="dcterms:W3CDTF">2024-12-09T04:47:50Z</dcterms:modified>
  <dc:identifier>DAGTMar6GBU</dc:identifier>
</cp:coreProperties>
</file>

<file path=docProps/thumbnail.jpeg>
</file>